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1793" r:id="rId5"/>
    <p:sldId id="271" r:id="rId6"/>
    <p:sldId id="373" r:id="rId7"/>
    <p:sldId id="666" r:id="rId8"/>
    <p:sldId id="425" r:id="rId9"/>
    <p:sldId id="1839" r:id="rId10"/>
    <p:sldId id="1840" r:id="rId11"/>
    <p:sldId id="257" r:id="rId12"/>
    <p:sldId id="258" r:id="rId13"/>
    <p:sldId id="681" r:id="rId14"/>
    <p:sldId id="674" r:id="rId15"/>
    <p:sldId id="692" r:id="rId16"/>
    <p:sldId id="670" r:id="rId17"/>
    <p:sldId id="682" r:id="rId18"/>
    <p:sldId id="461" r:id="rId19"/>
    <p:sldId id="433" r:id="rId20"/>
    <p:sldId id="434" r:id="rId21"/>
    <p:sldId id="435" r:id="rId22"/>
    <p:sldId id="436" r:id="rId23"/>
    <p:sldId id="1799" r:id="rId24"/>
    <p:sldId id="421" r:id="rId25"/>
    <p:sldId id="1717" r:id="rId26"/>
    <p:sldId id="1847" r:id="rId27"/>
    <p:sldId id="1797" r:id="rId28"/>
    <p:sldId id="256" r:id="rId29"/>
    <p:sldId id="415" r:id="rId30"/>
    <p:sldId id="1802" r:id="rId31"/>
    <p:sldId id="684" r:id="rId32"/>
    <p:sldId id="1800" r:id="rId33"/>
    <p:sldId id="489" r:id="rId34"/>
    <p:sldId id="671" r:id="rId35"/>
    <p:sldId id="688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9E5"/>
    <a:srgbClr val="C5E0B3"/>
    <a:srgbClr val="E2EFD9"/>
    <a:srgbClr val="578438"/>
    <a:srgbClr val="61943E"/>
    <a:srgbClr val="75B34B"/>
    <a:srgbClr val="CDE4BE"/>
    <a:srgbClr val="BDDBA9"/>
    <a:srgbClr val="598B3D"/>
    <a:srgbClr val="8FC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6C636-B410-4380-ABD7-042C9FD5EAC9}" v="10" dt="2022-12-20T08:35:03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u\OneDrive%20-%20Norwegian%20University%20of%20Life%20Sciences\Documents\B&#216;A\PRESENTASJONER\Statistikk%20B-&#216;A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0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1200">
                <a:solidFill>
                  <a:schemeClr val="tx1"/>
                </a:solidFill>
              </a:rPr>
              <a:t>KJØNNsfordeling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0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EFEDB-F4EB-4BF3-AAFB-1C80689A2F9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2DA75-2DC1-4DC3-A4FD-19E501110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4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77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906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6250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723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5666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8904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975" y="865188"/>
            <a:ext cx="6183313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176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975" y="865188"/>
            <a:ext cx="6183313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439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489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44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00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350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987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1268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440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961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615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05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849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368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87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95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566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348F-9D76-43D0-8711-48540A9E5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FC252-C438-409F-A678-275103017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9C85F-D5CB-4E84-99AE-DF90DE79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0C72-3632-46BC-AD01-A90144DC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601A4-AB82-4FD5-917A-F31B9576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3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05D4-64F4-4076-B725-C678970F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0B9B3-F5AA-4530-9AA2-195399B6E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9F816-4E01-4FB9-AB8C-96B0992B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8ECF3-5DA0-4E70-8290-67E13EF6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A9AC6-4176-41EA-A71D-4A714A2E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5C861-C59D-4A56-94A1-0768FCBAF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1E250-6A79-424A-BCCE-FB708033A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0BFF0-A911-496C-AB36-A1E7B1B0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2B16D-ADBC-40C8-AF28-ED0ACCDF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E2858-A7CB-40B6-BB55-753A2AF0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9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95325" y="2617200"/>
            <a:ext cx="10728675" cy="738664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695325" y="3502800"/>
            <a:ext cx="10728675" cy="3693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956400"/>
            <a:ext cx="10728675" cy="3365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6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10821600" y="406800"/>
            <a:ext cx="676800" cy="5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600" y="406800"/>
            <a:ext cx="676800" cy="543014"/>
          </a:xfrm>
          <a:prstGeom prst="rect">
            <a:avLst/>
          </a:prstGeom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695325" y="6264000"/>
            <a:ext cx="2743200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7381200" y="6264000"/>
            <a:ext cx="41148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Norges miljø- og biovitenskapelige universitet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695325" y="6237000"/>
            <a:ext cx="1080135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00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ning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68000" y="2205000"/>
            <a:ext cx="10656000" cy="73866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551384" y="4077072"/>
            <a:ext cx="1224136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000" y="4051894"/>
            <a:ext cx="10692000" cy="232943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600" y="406800"/>
            <a:ext cx="676800" cy="543014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dirty="0"/>
              <a:t>Norges miljø- og biovitenskapelige universitet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9803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9376" y="384358"/>
            <a:ext cx="9588000" cy="53364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268760"/>
            <a:ext cx="10801350" cy="46712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>
                <a:latin typeface="+mn-lt"/>
              </a:defRPr>
            </a:lvl1pPr>
            <a:lvl2pPr>
              <a:lnSpc>
                <a:spcPts val="2800"/>
              </a:lnSpc>
              <a:spcBef>
                <a:spcPts val="1200"/>
              </a:spcBef>
              <a:defRPr sz="2200" baseline="0">
                <a:latin typeface="+mn-lt"/>
              </a:defRPr>
            </a:lvl2pPr>
            <a:lvl3pPr>
              <a:lnSpc>
                <a:spcPts val="2800"/>
              </a:lnSpc>
              <a:spcBef>
                <a:spcPts val="1200"/>
              </a:spcBef>
              <a:defRPr sz="2200" baseline="0">
                <a:latin typeface="+mn-lt"/>
              </a:defRPr>
            </a:lvl3pPr>
            <a:lvl4pPr>
              <a:lnSpc>
                <a:spcPts val="2800"/>
              </a:lnSpc>
              <a:spcBef>
                <a:spcPts val="1200"/>
              </a:spcBef>
              <a:defRPr sz="2200" baseline="0">
                <a:latin typeface="+mn-lt"/>
              </a:defRPr>
            </a:lvl4pPr>
            <a:lvl5pPr>
              <a:lnSpc>
                <a:spcPts val="2800"/>
              </a:lnSpc>
              <a:spcBef>
                <a:spcPts val="1200"/>
              </a:spcBef>
              <a:defRPr sz="2200" baseline="0"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dirty="0"/>
              <a:t>Norges miljø- og biovitenskapelige universitet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94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6F14-82F2-4534-BC93-D15EF7F4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91EB-A81C-419C-ADE2-F78B5BE6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D3D0B-714E-4F87-A729-8F35498F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FDD6-C927-43D2-8D6B-7276A065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AC636-1C42-4236-87C2-C10D9E93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4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4BCF-FF86-48FB-B06C-BF51E68D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CA56-A272-4D8C-8591-1782FF2A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04D5D-09CF-4942-A445-2DBB70B7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E0BE-E08E-42A6-93D7-56CD3ED5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29DA1-B653-4C49-9AF1-62259D61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3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976-A18B-4F78-A5BE-7B0633AB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9D26A-DCCF-40A5-B06B-0A7DD6F9D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DF1C8-F4C8-4485-9346-14D0447D5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4EF2C-BBEC-457F-84C1-915319D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58AFD-FEA7-4738-8AA7-D39E2450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8FBA7-E1E9-4299-AC7A-D7906FEE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D3AB-F172-48D7-BB55-B61EF464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32B68-C760-478E-B575-B9AE481A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71CAE-41CF-4516-B650-B4BD4BFC1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8B657-1285-4C50-B239-DE5701016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9FF43-1567-4141-A365-D9D5D4216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CACBB-55DC-4618-ACAC-1F71FBA6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F8049-783C-44C8-AF48-A5C341FB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E08FC-585F-48C2-B9B6-ACF869D2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590B-8DD4-49AD-9E4A-37196463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013D8-86B4-4838-BF0B-71BEB6A8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EC7A0-133B-45E6-90CF-7A337D6E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12FD8-A94A-4DA0-A598-3C57DF8D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1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D812D-63B1-4783-85FF-0CF2CC11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170AC-5B15-412A-BC8B-EE937EA2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8714-84FE-46F3-A188-7B490C4A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7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1E48-79E9-4F85-B9CD-F8894ABE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708C2-EE97-4269-AB23-D3A350DE1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92B94-0963-4252-9AA2-D1971D1BA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40714-F575-4E20-B89C-E1B431CE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9CE45-7156-4194-9F19-B84511E2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DDC8D-E504-4C52-ACCA-DFCDE84A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1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4992-03C4-4B76-ABE8-51A180A0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663B8-EA7B-465D-988B-4334A674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DB0A4-ABAE-40E8-83F8-034E19FDB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EA8CA-26B4-441B-8E55-7DAF62DE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AE4CD-6D4C-431E-AFCC-DD599E6A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7EB99-E785-4FDE-8139-C2F1BF70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7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786F2-6648-403A-8563-D5B6B819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DFAEC-CAF9-4CD4-8369-DD8CC16C1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AC5FF-45B0-4E20-B34A-6A007AFF2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26110-BAD6-4A6C-B69D-999D722A6BE0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97D71-3B39-49A2-BDF5-187450714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C649C-8C4C-4E38-96A0-B2E0A3502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0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pelendammundervisning.no/_hva-er-en-bedrift-stig-aleksander-aune-97882026939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ft.com/content/b79e4cd4-e288-4083-a976-47f3e89a0209?accessToken=zwAAAXoTtHNYkdO3nkzU4ohAg9Opdkfz6JoCCQ.MEYCIQCDXTfl9xfcJzAK9hv_zmAmqEB7Tz-muV-8LnN-IoOeXwIhANFlWH7fPUu6SNsgWYNYif_JPHZLLbAqCr03_fXuYFVT&amp;sharetype=gift?token=c0a21a26-442e-4ab6-bf51-b86e3412e92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D6B62B-F994-4C9E-847F-B62C86F1F325}"/>
              </a:ext>
            </a:extLst>
          </p:cNvPr>
          <p:cNvSpPr/>
          <p:nvPr/>
        </p:nvSpPr>
        <p:spPr>
          <a:xfrm>
            <a:off x="0" y="-105462"/>
            <a:ext cx="12192000" cy="6858000"/>
          </a:xfrm>
          <a:prstGeom prst="rect">
            <a:avLst/>
          </a:prstGeom>
          <a:solidFill>
            <a:srgbClr val="00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" name="Tittel 6"/>
          <p:cNvSpPr>
            <a:spLocks noGrp="1"/>
          </p:cNvSpPr>
          <p:nvPr>
            <p:ph type="ctrTitle"/>
          </p:nvPr>
        </p:nvSpPr>
        <p:spPr>
          <a:xfrm>
            <a:off x="1" y="1971155"/>
            <a:ext cx="12191998" cy="7386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b-NO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BUS101_Bedriftsøkonomiske sammenhenger</a:t>
            </a:r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>
          <a:xfrm>
            <a:off x="0" y="3076723"/>
            <a:ext cx="12155648" cy="369332"/>
          </a:xfrm>
        </p:spPr>
        <p:txBody>
          <a:bodyPr/>
          <a:lstStyle/>
          <a:p>
            <a:pPr algn="ctr"/>
            <a:r>
              <a:rPr lang="nb-NO" sz="3200" b="1" dirty="0">
                <a:latin typeface="+mj-lt"/>
                <a:ea typeface="+mj-ea"/>
                <a:cs typeface="+mj-cs"/>
              </a:rPr>
              <a:t>Forelesning #1; Intro + Hva er en bedrift?</a:t>
            </a:r>
          </a:p>
        </p:txBody>
      </p:sp>
      <p:sp>
        <p:nvSpPr>
          <p:cNvPr id="10" name="Undertittel 7">
            <a:extLst>
              <a:ext uri="{FF2B5EF4-FFF2-40B4-BE49-F238E27FC236}">
                <a16:creationId xmlns:a16="http://schemas.microsoft.com/office/drawing/2014/main" id="{77164B6F-9709-43F7-95F9-1C08D25DD089}"/>
              </a:ext>
            </a:extLst>
          </p:cNvPr>
          <p:cNvSpPr txBox="1">
            <a:spLocks/>
          </p:cNvSpPr>
          <p:nvPr/>
        </p:nvSpPr>
        <p:spPr>
          <a:xfrm>
            <a:off x="0" y="3923427"/>
            <a:ext cx="12191999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Onsdag, 7. september 2022</a:t>
            </a:r>
          </a:p>
        </p:txBody>
      </p:sp>
      <p:sp>
        <p:nvSpPr>
          <p:cNvPr id="11" name="Plassholder for bunntekst 5">
            <a:extLst>
              <a:ext uri="{FF2B5EF4-FFF2-40B4-BE49-F238E27FC236}">
                <a16:creationId xmlns:a16="http://schemas.microsoft.com/office/drawing/2014/main" id="{00000A2C-0441-FCAC-8B83-3F1F21071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557" y="6293741"/>
            <a:ext cx="3859569" cy="206374"/>
          </a:xfrm>
        </p:spPr>
        <p:txBody>
          <a:bodyPr/>
          <a:lstStyle/>
          <a:p>
            <a:pPr algn="l"/>
            <a:r>
              <a:rPr lang="nb-NO" sz="1100" dirty="0"/>
              <a:t>Norges miljø- og biovitenskapelige universitet, Handelshøyskolen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E1FC40A0-3D24-82E6-6741-3F68E8BCC7E7}"/>
              </a:ext>
            </a:extLst>
          </p:cNvPr>
          <p:cNvSpPr txBox="1">
            <a:spLocks/>
          </p:cNvSpPr>
          <p:nvPr/>
        </p:nvSpPr>
        <p:spPr>
          <a:xfrm>
            <a:off x="351376" y="5237393"/>
            <a:ext cx="4413572" cy="8730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Stig A. Aune </a:t>
            </a:r>
          </a:p>
          <a:p>
            <a:r>
              <a:rPr lang="nb-N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stig.aune@nmbu.no</a:t>
            </a:r>
          </a:p>
          <a:p>
            <a:r>
              <a:rPr lang="nb-N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T413</a:t>
            </a:r>
          </a:p>
          <a:p>
            <a:r>
              <a:rPr lang="nb-N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918 47 073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8C939-57BA-3E91-9D81-631721CC5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5" y="6242604"/>
            <a:ext cx="303291" cy="2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7012B-AB79-9774-C715-3AD806D26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2" y="1294758"/>
            <a:ext cx="1784448" cy="1554397"/>
          </a:xfrm>
          <a:prstGeom prst="rect">
            <a:avLst/>
          </a:prstGeom>
        </p:spPr>
      </p:pic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83C2212-1D94-1892-96B1-7DF397B1BD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88923" y="2389898"/>
            <a:ext cx="1401672" cy="13375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89D0FC9E-CEBA-844C-AF74-97E2FE82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49" y="257387"/>
            <a:ext cx="9588000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28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BUS101; Besøk Canvas-rommet jevnlig!</a:t>
            </a:r>
            <a:endParaRPr lang="en-US" sz="2800" dirty="0">
              <a:solidFill>
                <a:srgbClr val="20386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C046ED-089A-4A69-8214-78AF25A2C0EF}"/>
              </a:ext>
            </a:extLst>
          </p:cNvPr>
          <p:cNvSpPr/>
          <p:nvPr/>
        </p:nvSpPr>
        <p:spPr>
          <a:xfrm>
            <a:off x="9976277" y="299320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sz="1200" dirty="0">
                <a:latin typeface="Calibri" panose="020F0502020204030204" pitchFamily="34" charset="0"/>
                <a:ea typeface="Calibri" panose="020F0502020204030204" pitchFamily="34" charset="0"/>
              </a:rPr>
              <a:t>Last ned appen!</a:t>
            </a:r>
            <a:endParaRPr lang="en-GB" sz="1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76163FA-E424-4FA1-A407-793CCBB9B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488" y="263243"/>
            <a:ext cx="330256" cy="338554"/>
          </a:xfrm>
          <a:prstGeom prst="rect">
            <a:avLst/>
          </a:prstGeom>
        </p:spPr>
      </p:pic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673DF0C1-C969-B591-3C6A-922B511FE623}"/>
              </a:ext>
            </a:extLst>
          </p:cNvPr>
          <p:cNvSpPr txBox="1">
            <a:spLocks/>
          </p:cNvSpPr>
          <p:nvPr/>
        </p:nvSpPr>
        <p:spPr>
          <a:xfrm>
            <a:off x="10233881" y="6596269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A3F57E46-DEEE-5DB7-5E1B-B0121EDB0B95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10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4EA77-C809-4382-6B0E-E58519BC4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593" y="1293021"/>
            <a:ext cx="1325588" cy="560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E633B0-6D15-D24E-7E82-07E58C552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107" y="1157680"/>
            <a:ext cx="5587212" cy="622647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3CA78BB-6C63-4655-A05E-115A6712E696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 flipV="1">
            <a:off x="2688450" y="1469004"/>
            <a:ext cx="1296657" cy="60295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5FC0C2D-9006-2153-CF3B-E392D742B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101" y="3132134"/>
            <a:ext cx="3685080" cy="13056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BFC1B0-F6D3-1FBA-A349-CE87909B1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1490" y="1998021"/>
            <a:ext cx="1234853" cy="15543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253B9E-1E24-4203-CEFB-140D3EB4E9B4}"/>
              </a:ext>
            </a:extLst>
          </p:cNvPr>
          <p:cNvSpPr txBox="1"/>
          <p:nvPr/>
        </p:nvSpPr>
        <p:spPr>
          <a:xfrm>
            <a:off x="9307850" y="3267912"/>
            <a:ext cx="16930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(+ f.eks. utvalgte artikler)</a:t>
            </a:r>
            <a:endParaRPr lang="en-GB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80AB9-B76D-DB03-0860-BCBC3CAFC7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2094" y="3929076"/>
            <a:ext cx="2078151" cy="1110927"/>
          </a:xfrm>
          <a:prstGeom prst="rect">
            <a:avLst/>
          </a:prstGeom>
        </p:spPr>
      </p:pic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D6B15E3-39FA-812A-2956-872892986AAB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6328416" y="2775220"/>
            <a:ext cx="1693074" cy="1009734"/>
          </a:xfrm>
          <a:prstGeom prst="bentConnector3">
            <a:avLst>
              <a:gd name="adj1" fmla="val 876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088C1E10-2F80-7C96-9429-0E3FFF55F8B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752605" y="4210141"/>
            <a:ext cx="2229489" cy="2743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E762E36-1B61-0B5E-24A2-42E149D0DD0B}"/>
              </a:ext>
            </a:extLst>
          </p:cNvPr>
          <p:cNvSpPr txBox="1"/>
          <p:nvPr/>
        </p:nvSpPr>
        <p:spPr>
          <a:xfrm>
            <a:off x="10037556" y="4327228"/>
            <a:ext cx="16561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5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Vil som regel bli lagt ut før i forkant av forelesningen)</a:t>
            </a:r>
            <a:endParaRPr lang="en-GB" sz="1050" dirty="0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45BA1DC-10CF-FB35-2C6F-B00AAC5E4D2A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539898" y="3181447"/>
            <a:ext cx="1588620" cy="9240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4DAE4833-1AE5-0B7E-463B-C9395D0422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881" y="4129904"/>
            <a:ext cx="1923470" cy="2303102"/>
          </a:xfrm>
          <a:prstGeom prst="rect">
            <a:avLst/>
          </a:prstGeom>
        </p:spPr>
      </p:pic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5114EBF9-94AF-4485-22DD-9926BBDE3751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3025043" y="4630425"/>
            <a:ext cx="1452256" cy="88535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F8B76FFA-5670-918F-BB56-36FDC6427F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7299" y="4903834"/>
            <a:ext cx="3237402" cy="12238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750A756-86DF-90ED-8ECE-FB01F34C6F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5101" y="2018267"/>
            <a:ext cx="1693074" cy="1007134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1A87F2B-131A-E754-443F-3F34F62003C4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2379216" y="2389887"/>
            <a:ext cx="1355885" cy="131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C1D1FB2-9355-46B3-A939-0A66227A2D3F}"/>
              </a:ext>
            </a:extLst>
          </p:cNvPr>
          <p:cNvSpPr/>
          <p:nvPr/>
        </p:nvSpPr>
        <p:spPr>
          <a:xfrm>
            <a:off x="4252163" y="3346127"/>
            <a:ext cx="1320821" cy="1058656"/>
          </a:xfrm>
          <a:prstGeom prst="triangle">
            <a:avLst>
              <a:gd name="adj" fmla="val 100000"/>
            </a:avLst>
          </a:prstGeom>
          <a:solidFill>
            <a:srgbClr val="94AFDC"/>
          </a:solidFill>
          <a:ln>
            <a:solidFill>
              <a:schemeClr val="bg1"/>
            </a:solidFill>
          </a:ln>
          <a:effectLst>
            <a:glow rad="127000">
              <a:schemeClr val="bg2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Minion Pro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9E8B9C9-8ED4-4E3A-AED5-B47820C8ACEA}"/>
              </a:ext>
            </a:extLst>
          </p:cNvPr>
          <p:cNvCxnSpPr>
            <a:cxnSpLocks/>
            <a:stCxn id="16" idx="0"/>
            <a:endCxn id="55" idx="2"/>
          </p:cNvCxnSpPr>
          <p:nvPr/>
        </p:nvCxnSpPr>
        <p:spPr>
          <a:xfrm flipV="1">
            <a:off x="5915415" y="1273179"/>
            <a:ext cx="0" cy="348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A8AB36B-EFA7-41CB-A19B-281B3E8E96D2}"/>
              </a:ext>
            </a:extLst>
          </p:cNvPr>
          <p:cNvCxnSpPr>
            <a:cxnSpLocks/>
            <a:stCxn id="53" idx="2"/>
            <a:endCxn id="12" idx="1"/>
          </p:cNvCxnSpPr>
          <p:nvPr/>
        </p:nvCxnSpPr>
        <p:spPr>
          <a:xfrm flipV="1">
            <a:off x="937903" y="3910916"/>
            <a:ext cx="5282386" cy="1962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141359B-705F-4951-BFBC-4542F2A3FA6C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4892432" y="2380874"/>
            <a:ext cx="1809816" cy="1136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6FFF82-F29B-4CCC-ACDC-A01E04254A26}"/>
              </a:ext>
            </a:extLst>
          </p:cNvPr>
          <p:cNvCxnSpPr>
            <a:cxnSpLocks/>
            <a:stCxn id="8" idx="1"/>
            <a:endCxn id="29" idx="0"/>
          </p:cNvCxnSpPr>
          <p:nvPr/>
        </p:nvCxnSpPr>
        <p:spPr>
          <a:xfrm flipH="1">
            <a:off x="937904" y="3245430"/>
            <a:ext cx="1123112" cy="1104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473831-78FC-4A75-A550-649E1DDA10A1}"/>
              </a:ext>
            </a:extLst>
          </p:cNvPr>
          <p:cNvCxnSpPr>
            <a:cxnSpLocks/>
            <a:stCxn id="32" idx="3"/>
            <a:endCxn id="7" idx="1"/>
          </p:cNvCxnSpPr>
          <p:nvPr/>
        </p:nvCxnSpPr>
        <p:spPr>
          <a:xfrm>
            <a:off x="1302955" y="1384487"/>
            <a:ext cx="978220" cy="727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A087B7-B21F-4BD5-A5A4-5F0AD2932624}"/>
              </a:ext>
            </a:extLst>
          </p:cNvPr>
          <p:cNvCxnSpPr>
            <a:cxnSpLocks/>
            <a:stCxn id="36" idx="3"/>
            <a:endCxn id="7" idx="0"/>
          </p:cNvCxnSpPr>
          <p:nvPr/>
        </p:nvCxnSpPr>
        <p:spPr>
          <a:xfrm flipH="1" flipV="1">
            <a:off x="2942161" y="1642406"/>
            <a:ext cx="6061086" cy="193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730D00F-B346-4941-AA3F-BFBB986A0730}"/>
              </a:ext>
            </a:extLst>
          </p:cNvPr>
          <p:cNvCxnSpPr>
            <a:cxnSpLocks/>
            <a:stCxn id="21" idx="3"/>
            <a:endCxn id="40" idx="1"/>
          </p:cNvCxnSpPr>
          <p:nvPr/>
        </p:nvCxnSpPr>
        <p:spPr>
          <a:xfrm flipV="1">
            <a:off x="5409798" y="1066609"/>
            <a:ext cx="3290490" cy="1148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DAB58D1-C8C9-48FC-9BFF-708BEC497122}"/>
              </a:ext>
            </a:extLst>
          </p:cNvPr>
          <p:cNvSpPr/>
          <p:nvPr/>
        </p:nvSpPr>
        <p:spPr>
          <a:xfrm>
            <a:off x="2214248" y="3661338"/>
            <a:ext cx="1432043" cy="906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9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"/>
              </a:rPr>
              <a:t>Bedriftens forsyningskjede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81AC7BD-C48A-4982-98EE-CD44F94E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38" y="139075"/>
            <a:ext cx="9588000" cy="5909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36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Ting henger sammen…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DD5DE-0B61-414C-95C3-8363D48362D3}"/>
              </a:ext>
            </a:extLst>
          </p:cNvPr>
          <p:cNvSpPr/>
          <p:nvPr/>
        </p:nvSpPr>
        <p:spPr>
          <a:xfrm>
            <a:off x="2281175" y="1642406"/>
            <a:ext cx="1321972" cy="9396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Robot"/>
              </a:rPr>
              <a:t>Organisasjon og ledelse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865EC-7D95-4CF6-8B72-5AB980796744}"/>
              </a:ext>
            </a:extLst>
          </p:cNvPr>
          <p:cNvSpPr/>
          <p:nvPr/>
        </p:nvSpPr>
        <p:spPr>
          <a:xfrm>
            <a:off x="1939086" y="1499427"/>
            <a:ext cx="3673370" cy="3161295"/>
          </a:xfrm>
          <a:prstGeom prst="rect">
            <a:avLst/>
          </a:prstGeom>
          <a:noFill/>
          <a:ln w="19050">
            <a:solidFill>
              <a:srgbClr val="4472C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80A979-9FB0-44BF-AF67-8C4F7292B8FA}"/>
              </a:ext>
            </a:extLst>
          </p:cNvPr>
          <p:cNvSpPr/>
          <p:nvPr/>
        </p:nvSpPr>
        <p:spPr>
          <a:xfrm>
            <a:off x="6220289" y="3349946"/>
            <a:ext cx="1297311" cy="1121939"/>
          </a:xfrm>
          <a:prstGeom prst="rect">
            <a:avLst/>
          </a:prstGeom>
          <a:solidFill>
            <a:srgbClr val="94AFDC"/>
          </a:solidFill>
          <a:ln>
            <a:solidFill>
              <a:schemeClr val="bg1"/>
            </a:solidFill>
          </a:ln>
          <a:effectLst>
            <a:glow rad="127000">
              <a:schemeClr val="bg2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</a:rPr>
              <a:t>Finans-regnskapet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0A67A5-4845-4DA8-B840-E59F078237A3}"/>
              </a:ext>
            </a:extLst>
          </p:cNvPr>
          <p:cNvCxnSpPr>
            <a:cxnSpLocks/>
          </p:cNvCxnSpPr>
          <p:nvPr/>
        </p:nvCxnSpPr>
        <p:spPr>
          <a:xfrm>
            <a:off x="4193890" y="4547162"/>
            <a:ext cx="3391409" cy="0"/>
          </a:xfrm>
          <a:prstGeom prst="lin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us Sign 14">
            <a:extLst>
              <a:ext uri="{FF2B5EF4-FFF2-40B4-BE49-F238E27FC236}">
                <a16:creationId xmlns:a16="http://schemas.microsoft.com/office/drawing/2014/main" id="{AB5B0BF5-624B-4546-A73E-D1F7C5786C81}"/>
              </a:ext>
            </a:extLst>
          </p:cNvPr>
          <p:cNvSpPr/>
          <p:nvPr/>
        </p:nvSpPr>
        <p:spPr>
          <a:xfrm>
            <a:off x="5682054" y="3661338"/>
            <a:ext cx="466723" cy="474563"/>
          </a:xfrm>
          <a:prstGeom prst="mathPlus">
            <a:avLst/>
          </a:prstGeom>
          <a:solidFill>
            <a:srgbClr val="94AF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Minion Pr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A65B5B-59AC-4A2B-BFA8-F7B562167F03}"/>
              </a:ext>
            </a:extLst>
          </p:cNvPr>
          <p:cNvSpPr/>
          <p:nvPr/>
        </p:nvSpPr>
        <p:spPr>
          <a:xfrm>
            <a:off x="5159331" y="4759684"/>
            <a:ext cx="1512168" cy="1089472"/>
          </a:xfrm>
          <a:prstGeom prst="rect">
            <a:avLst/>
          </a:prstGeom>
          <a:solidFill>
            <a:srgbClr val="94AFDC"/>
          </a:solidFill>
          <a:ln>
            <a:solidFill>
              <a:schemeClr val="bg1"/>
            </a:solidFill>
          </a:ln>
          <a:effectLst>
            <a:glow rad="127000">
              <a:schemeClr val="bg2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</a:rPr>
              <a:t>Finansiering og investering</a:t>
            </a: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E4CB825F-928B-4D5E-8AB4-C120E87270F9}"/>
              </a:ext>
            </a:extLst>
          </p:cNvPr>
          <p:cNvSpPr/>
          <p:nvPr/>
        </p:nvSpPr>
        <p:spPr>
          <a:xfrm>
            <a:off x="7631216" y="4349510"/>
            <a:ext cx="494217" cy="436591"/>
          </a:xfrm>
          <a:prstGeom prst="mathEqual">
            <a:avLst/>
          </a:prstGeom>
          <a:solidFill>
            <a:srgbClr val="94AF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Minion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3E1F19-4395-4171-964D-9383B7D63A2B}"/>
              </a:ext>
            </a:extLst>
          </p:cNvPr>
          <p:cNvSpPr/>
          <p:nvPr/>
        </p:nvSpPr>
        <p:spPr>
          <a:xfrm>
            <a:off x="8477317" y="3847237"/>
            <a:ext cx="1981270" cy="560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</a:rPr>
              <a:t>Budsjetter/ Kontantstrøm</a:t>
            </a:r>
            <a:endParaRPr lang="nb-NO" sz="1100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A00F74-C48C-4EC7-8152-3199218E0442}"/>
              </a:ext>
            </a:extLst>
          </p:cNvPr>
          <p:cNvSpPr/>
          <p:nvPr/>
        </p:nvSpPr>
        <p:spPr>
          <a:xfrm>
            <a:off x="8477317" y="4619102"/>
            <a:ext cx="1981270" cy="560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</a:rPr>
              <a:t>Risikojustert krav til avkastning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5ABC7A-CD07-402B-A625-2DD6AE5AC648}"/>
              </a:ext>
            </a:extLst>
          </p:cNvPr>
          <p:cNvCxnSpPr>
            <a:cxnSpLocks/>
          </p:cNvCxnSpPr>
          <p:nvPr/>
        </p:nvCxnSpPr>
        <p:spPr>
          <a:xfrm>
            <a:off x="8188120" y="4513254"/>
            <a:ext cx="2409403" cy="0"/>
          </a:xfrm>
          <a:prstGeom prst="lin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51199D9-9D7B-4527-B2F1-E02BAE58E7FE}"/>
              </a:ext>
            </a:extLst>
          </p:cNvPr>
          <p:cNvSpPr/>
          <p:nvPr/>
        </p:nvSpPr>
        <p:spPr>
          <a:xfrm>
            <a:off x="4087827" y="1646994"/>
            <a:ext cx="1321971" cy="11362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Robot"/>
              </a:rPr>
              <a:t>Foretaks-strategi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B678BC-5348-4947-9074-093EE43340FD}"/>
              </a:ext>
            </a:extLst>
          </p:cNvPr>
          <p:cNvSpPr/>
          <p:nvPr/>
        </p:nvSpPr>
        <p:spPr>
          <a:xfrm>
            <a:off x="4079776" y="3140968"/>
            <a:ext cx="6666843" cy="2822955"/>
          </a:xfrm>
          <a:prstGeom prst="rect">
            <a:avLst/>
          </a:prstGeom>
          <a:noFill/>
          <a:ln w="19050">
            <a:solidFill>
              <a:srgbClr val="4472C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5AF9BC-6CD2-4B19-B7E3-CFCE273D3B4B}"/>
              </a:ext>
            </a:extLst>
          </p:cNvPr>
          <p:cNvSpPr/>
          <p:nvPr/>
        </p:nvSpPr>
        <p:spPr>
          <a:xfrm>
            <a:off x="8879058" y="3266281"/>
            <a:ext cx="1027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</a:rPr>
              <a:t>(«telleren»)</a:t>
            </a:r>
            <a:endParaRPr lang="en-GB" sz="14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C9C6EE-0793-43CE-B6B0-0361C47651E4}"/>
              </a:ext>
            </a:extLst>
          </p:cNvPr>
          <p:cNvSpPr/>
          <p:nvPr/>
        </p:nvSpPr>
        <p:spPr>
          <a:xfrm>
            <a:off x="8866258" y="5403175"/>
            <a:ext cx="1150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</a:rPr>
              <a:t>(«nevneren»)</a:t>
            </a:r>
            <a:endParaRPr lang="en-GB" sz="1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38895-0471-4CDE-98E8-92B56213462E}"/>
              </a:ext>
            </a:extLst>
          </p:cNvPr>
          <p:cNvSpPr/>
          <p:nvPr/>
        </p:nvSpPr>
        <p:spPr>
          <a:xfrm>
            <a:off x="2061016" y="2725059"/>
            <a:ext cx="1229562" cy="10407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Robot"/>
              </a:rPr>
              <a:t>Markeds-føring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42E6B84-3664-4C63-87B6-5540C45CD5A3}"/>
              </a:ext>
            </a:extLst>
          </p:cNvPr>
          <p:cNvSpPr/>
          <p:nvPr/>
        </p:nvSpPr>
        <p:spPr>
          <a:xfrm rot="10800000">
            <a:off x="4226734" y="3330250"/>
            <a:ext cx="1320821" cy="1058656"/>
          </a:xfrm>
          <a:prstGeom prst="triangle">
            <a:avLst>
              <a:gd name="adj" fmla="val 10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Robo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AF6DCC-3CD2-402B-A811-E03716A22EB5}"/>
              </a:ext>
            </a:extLst>
          </p:cNvPr>
          <p:cNvSpPr/>
          <p:nvPr/>
        </p:nvSpPr>
        <p:spPr>
          <a:xfrm>
            <a:off x="408429" y="4349510"/>
            <a:ext cx="1058949" cy="673206"/>
          </a:xfrm>
          <a:prstGeom prst="rect">
            <a:avLst/>
          </a:prstGeom>
          <a:solidFill>
            <a:srgbClr val="009D7F"/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  <a:latin typeface="Robot"/>
              </a:rPr>
              <a:t>AOS120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Robot"/>
              </a:rPr>
              <a:t>(Vår 2023)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565A5B-FCD6-4AD3-AADC-AEDA907DD0C8}"/>
              </a:ext>
            </a:extLst>
          </p:cNvPr>
          <p:cNvSpPr/>
          <p:nvPr/>
        </p:nvSpPr>
        <p:spPr>
          <a:xfrm>
            <a:off x="244006" y="1047884"/>
            <a:ext cx="1058949" cy="673206"/>
          </a:xfrm>
          <a:prstGeom prst="rect">
            <a:avLst/>
          </a:prstGeom>
          <a:solidFill>
            <a:srgbClr val="009D7F"/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  <a:latin typeface="Robot"/>
              </a:rPr>
              <a:t>AOS130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Robot"/>
              </a:rPr>
              <a:t>(Jan 2023)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AFF00A-EBFB-4602-9E91-636A8A0E070D}"/>
              </a:ext>
            </a:extLst>
          </p:cNvPr>
          <p:cNvSpPr/>
          <p:nvPr/>
        </p:nvSpPr>
        <p:spPr>
          <a:xfrm>
            <a:off x="7944298" y="1499434"/>
            <a:ext cx="1058949" cy="673206"/>
          </a:xfrm>
          <a:prstGeom prst="rect">
            <a:avLst/>
          </a:prstGeom>
          <a:solidFill>
            <a:srgbClr val="009D7F"/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  <a:latin typeface="Robot"/>
              </a:rPr>
              <a:t>AOS230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Robot"/>
              </a:rPr>
              <a:t>(Aug 2024)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EE509C-283A-4553-A675-E93DE25D5898}"/>
              </a:ext>
            </a:extLst>
          </p:cNvPr>
          <p:cNvSpPr/>
          <p:nvPr/>
        </p:nvSpPr>
        <p:spPr>
          <a:xfrm>
            <a:off x="8700288" y="730006"/>
            <a:ext cx="1058949" cy="673206"/>
          </a:xfrm>
          <a:prstGeom prst="rect">
            <a:avLst/>
          </a:prstGeom>
          <a:solidFill>
            <a:srgbClr val="009D7F"/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  <a:latin typeface="Robot"/>
              </a:rPr>
              <a:t>AOS237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Robot"/>
              </a:rPr>
              <a:t>(Høst 2024)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36F919-5D9E-4047-8054-BB29F826C4DA}"/>
              </a:ext>
            </a:extLst>
          </p:cNvPr>
          <p:cNvSpPr/>
          <p:nvPr/>
        </p:nvSpPr>
        <p:spPr>
          <a:xfrm>
            <a:off x="6702248" y="2044271"/>
            <a:ext cx="1058949" cy="673206"/>
          </a:xfrm>
          <a:prstGeom prst="rect">
            <a:avLst/>
          </a:prstGeom>
          <a:solidFill>
            <a:srgbClr val="009D7F"/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  <a:latin typeface="Robot"/>
              </a:rPr>
              <a:t>BUS210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Robot"/>
              </a:rPr>
              <a:t>(Vår 2024)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8BF57B8-3355-49F7-9608-E35DEA3CE8F1}"/>
              </a:ext>
            </a:extLst>
          </p:cNvPr>
          <p:cNvSpPr/>
          <p:nvPr/>
        </p:nvSpPr>
        <p:spPr>
          <a:xfrm>
            <a:off x="408428" y="5200644"/>
            <a:ext cx="1058949" cy="673206"/>
          </a:xfrm>
          <a:prstGeom prst="rect">
            <a:avLst/>
          </a:prstGeom>
          <a:solidFill>
            <a:srgbClr val="009D7F"/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  <a:latin typeface="Robot"/>
              </a:rPr>
              <a:t>BUS110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Robot"/>
              </a:rPr>
              <a:t>(Vår 2023)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0E4B63-C30B-42EB-B6F7-BA68E2E32818}"/>
              </a:ext>
            </a:extLst>
          </p:cNvPr>
          <p:cNvSpPr/>
          <p:nvPr/>
        </p:nvSpPr>
        <p:spPr>
          <a:xfrm>
            <a:off x="5385940" y="599973"/>
            <a:ext cx="1058949" cy="673206"/>
          </a:xfrm>
          <a:prstGeom prst="rect">
            <a:avLst/>
          </a:prstGeom>
          <a:solidFill>
            <a:srgbClr val="009D7F"/>
          </a:solidFill>
          <a:ln>
            <a:solidFill>
              <a:schemeClr val="bg1"/>
            </a:solidFill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  <a:latin typeface="Robot"/>
              </a:rPr>
              <a:t>BUS220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Robot"/>
              </a:rPr>
              <a:t>(Høst 2023)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51AFC5-36D8-42CF-B5A4-82E53AAB5192}"/>
              </a:ext>
            </a:extLst>
          </p:cNvPr>
          <p:cNvSpPr txBox="1"/>
          <p:nvPr/>
        </p:nvSpPr>
        <p:spPr>
          <a:xfrm>
            <a:off x="4234425" y="3422579"/>
            <a:ext cx="1291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</a:rPr>
              <a:t>Økonomi-styring</a:t>
            </a:r>
          </a:p>
        </p:txBody>
      </p:sp>
      <p:sp>
        <p:nvSpPr>
          <p:cNvPr id="39" name="Footer Placeholder 8">
            <a:extLst>
              <a:ext uri="{FF2B5EF4-FFF2-40B4-BE49-F238E27FC236}">
                <a16:creationId xmlns:a16="http://schemas.microsoft.com/office/drawing/2014/main" id="{FF557DDA-87C9-A83E-6BE5-63A9AB295D24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42" name="Slide Number Placeholder 9">
            <a:extLst>
              <a:ext uri="{FF2B5EF4-FFF2-40B4-BE49-F238E27FC236}">
                <a16:creationId xmlns:a16="http://schemas.microsoft.com/office/drawing/2014/main" id="{571601D1-98A7-B6CA-529B-3461DE2067C9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11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3" grpId="0" animBg="1"/>
      <p:bldP spid="7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/>
      <p:bldP spid="25" grpId="0"/>
      <p:bldP spid="8" grpId="0" animBg="1"/>
      <p:bldP spid="5" grpId="0" animBg="1"/>
      <p:bldP spid="29" grpId="0" animBg="1"/>
      <p:bldP spid="32" grpId="0" animBg="1"/>
      <p:bldP spid="36" grpId="0" animBg="1"/>
      <p:bldP spid="40" grpId="0" animBg="1"/>
      <p:bldP spid="47" grpId="0" animBg="1"/>
      <p:bldP spid="53" grpId="0" animBg="1"/>
      <p:bldP spid="55" grpId="0" animBg="1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4B48FF48-7B27-5C4B-B410-B66FD6DD62F5}"/>
              </a:ext>
            </a:extLst>
          </p:cNvPr>
          <p:cNvSpPr txBox="1"/>
          <p:nvPr/>
        </p:nvSpPr>
        <p:spPr>
          <a:xfrm>
            <a:off x="342900" y="3303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656DE582-8361-4E38-9984-1B3049E4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40" y="179985"/>
            <a:ext cx="9588000" cy="6463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40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Læreboka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51A541-FE19-4833-ACBE-8FF50105DE1C}"/>
              </a:ext>
            </a:extLst>
          </p:cNvPr>
          <p:cNvSpPr/>
          <p:nvPr/>
        </p:nvSpPr>
        <p:spPr>
          <a:xfrm>
            <a:off x="5518467" y="1259175"/>
            <a:ext cx="605440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Tilpasset til BUS101; undervisningsplanen tett knyttet opp mot boka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Konkrete læringsmål på starten av hvert kapittel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Oppsummering, kontrollspørsmål, og refleksjons- og øvingsoppgaver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Begrepslister med relevant terminologi bak i boken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Tips om hvordan lese en årsrapport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Rettelser til boken blir løpende lagt ut her: 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https://www.cappelendammundervisning.no/_hva-er-en-bedrift-stig-aleksander-aune-9788202693916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6DF7E-C330-4C99-9DA9-47FC24AC40DA}"/>
              </a:ext>
            </a:extLst>
          </p:cNvPr>
          <p:cNvCxnSpPr>
            <a:cxnSpLocks/>
          </p:cNvCxnSpPr>
          <p:nvPr/>
        </p:nvCxnSpPr>
        <p:spPr>
          <a:xfrm>
            <a:off x="5275374" y="1045932"/>
            <a:ext cx="0" cy="5127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0AF47EA-C0C7-B0AB-B915-EA5A6DA26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293" y="1045932"/>
            <a:ext cx="3456831" cy="4884008"/>
          </a:xfrm>
          <a:prstGeom prst="rect">
            <a:avLst/>
          </a:prstGeom>
        </p:spPr>
      </p:pic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1AD62402-7E7A-7ED3-A298-083E969D1E09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BE8254FA-F3E9-B4A3-6480-16754C275978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12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6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D0FC9E-CEBA-844C-AF74-97E2FE82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32524"/>
            <a:ext cx="9588000" cy="84023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54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Arbeidskrav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D61CEB-8CCE-487C-89BC-3B8CFC9EEF0A}"/>
              </a:ext>
            </a:extLst>
          </p:cNvPr>
          <p:cNvSpPr/>
          <p:nvPr/>
        </p:nvSpPr>
        <p:spPr>
          <a:xfrm>
            <a:off x="434475" y="1287194"/>
            <a:ext cx="116453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2D3B45"/>
                </a:solidFill>
                <a:latin typeface="Calibri  "/>
                <a:cs typeface="Calibri Light" panose="020F0302020204030204" pitchFamily="34" charset="0"/>
              </a:rPr>
              <a:t>            </a:t>
            </a:r>
            <a:r>
              <a:rPr lang="nb-NO" sz="2600" dirty="0">
                <a:solidFill>
                  <a:srgbClr val="2D3B45"/>
                </a:solidFill>
                <a:latin typeface="Calibri  "/>
                <a:cs typeface="Calibri Light" panose="020F0302020204030204" pitchFamily="34" charset="0"/>
              </a:rPr>
              <a:t>obligatoriske innleveringsoppgaver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>
              <a:solidFill>
                <a:srgbClr val="2D3B45"/>
              </a:solidFill>
              <a:latin typeface="Calibri  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>
              <a:solidFill>
                <a:srgbClr val="2D3B45"/>
              </a:solidFill>
              <a:latin typeface="Calibri  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2D3B45"/>
                </a:solidFill>
                <a:latin typeface="Calibri  "/>
                <a:cs typeface="Calibri Light" panose="020F0302020204030204" pitchFamily="34" charset="0"/>
              </a:rPr>
              <a:t>minst                   </a:t>
            </a:r>
            <a:r>
              <a:rPr lang="nb-NO" sz="2600" dirty="0">
                <a:solidFill>
                  <a:srgbClr val="2D3B45"/>
                </a:solidFill>
                <a:latin typeface="Calibri  "/>
                <a:cs typeface="Calibri Light" panose="020F0302020204030204" pitchFamily="34" charset="0"/>
              </a:rPr>
              <a:t>må innleveres/bli godkjent for å  kunne gjennomføre eksamen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>
              <a:solidFill>
                <a:srgbClr val="2D3B45"/>
              </a:solidFill>
              <a:latin typeface="Calibri  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D3B45"/>
                </a:solidFill>
                <a:latin typeface="Calibri  "/>
                <a:cs typeface="Calibri Light" panose="020F0302020204030204" pitchFamily="34" charset="0"/>
              </a:rPr>
              <a:t>Det anbefales imidlertid at samtlige besvares (‘belønning, ikke straff’)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600" dirty="0">
              <a:solidFill>
                <a:srgbClr val="2D3B45"/>
              </a:solidFill>
              <a:latin typeface="Calibri  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D3B45"/>
                </a:solidFill>
                <a:latin typeface="Calibri  "/>
                <a:cs typeface="Calibri Light" panose="020F0302020204030204" pitchFamily="34" charset="0"/>
              </a:rPr>
              <a:t>Legges ut- og besvares i Canvas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600" dirty="0">
              <a:solidFill>
                <a:srgbClr val="2D3B45"/>
              </a:solidFill>
              <a:latin typeface="Calibri  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D3B45"/>
                </a:solidFill>
                <a:latin typeface="Calibri  "/>
                <a:cs typeface="Calibri Light" panose="020F0302020204030204" pitchFamily="34" charset="0"/>
              </a:rPr>
              <a:t>Dyktige øvingslærere med personlig oppfølging; skriftlig tilbakemelding (Canvas)</a:t>
            </a:r>
            <a:endParaRPr lang="en-GB" sz="2600" dirty="0">
              <a:latin typeface="Calibri  "/>
              <a:cs typeface="Calibri Light" panose="020F0302020204030204" pitchFamily="34" charset="0"/>
            </a:endParaRP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C9ED328-BF8B-82F8-FA14-8B9CA20C4DE2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3E3FA7FA-1531-8CED-D262-5192A9E81CD0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13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2052" name="Picture 4" descr="3 - Wiktionary">
            <a:extLst>
              <a:ext uri="{FF2B5EF4-FFF2-40B4-BE49-F238E27FC236}">
                <a16:creationId xmlns:a16="http://schemas.microsoft.com/office/drawing/2014/main" id="{C06300DE-DEE2-959D-17CA-437766DD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22" y="2286376"/>
            <a:ext cx="1350228" cy="11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tflix Top 10 - Global">
            <a:extLst>
              <a:ext uri="{FF2B5EF4-FFF2-40B4-BE49-F238E27FC236}">
                <a16:creationId xmlns:a16="http://schemas.microsoft.com/office/drawing/2014/main" id="{30018B1F-5BBF-D7D9-B923-FA344EA4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40" y="1034243"/>
            <a:ext cx="1190644" cy="11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9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D0FC9E-CEBA-844C-AF74-97E2FE82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74" y="282632"/>
            <a:ext cx="9588000" cy="7017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Øvingsgrupper onsdager og torsdager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799F2-02B7-4905-A4E9-F1AE275643A0}"/>
              </a:ext>
            </a:extLst>
          </p:cNvPr>
          <p:cNvSpPr txBox="1"/>
          <p:nvPr/>
        </p:nvSpPr>
        <p:spPr>
          <a:xfrm>
            <a:off x="1374149" y="1874728"/>
            <a:ext cx="924043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r>
              <a:rPr lang="nb-NO" sz="2800" i="1" dirty="0"/>
              <a:t>Tilbudet</a:t>
            </a:r>
            <a:r>
              <a:rPr lang="nb-NO" sz="2800" dirty="0"/>
              <a:t> om øvingsgrupper starter opp (i dag) onsdag 7/9 (10:15-12:00 / T131 (Jostein)). Torsdager kl. 14:15-16:00 (U227 (Vegard)).</a:t>
            </a:r>
          </a:p>
          <a:p>
            <a:endParaRPr lang="nb-NO" sz="2800" dirty="0"/>
          </a:p>
          <a:p>
            <a:r>
              <a:rPr lang="nb-NO" sz="2800" dirty="0"/>
              <a:t>Du kan delta på så mange øvingsgrupper som du ønsker</a:t>
            </a:r>
          </a:p>
          <a:p>
            <a:endParaRPr lang="nb-NO" sz="2800" dirty="0"/>
          </a:p>
          <a:p>
            <a:r>
              <a:rPr lang="nb-NO" sz="2800" dirty="0"/>
              <a:t>Effektivt å få læringsstøtte av flinke medstudenter til eksamensoppgaver, arbeidskrav og øvingsoppgaver!</a:t>
            </a:r>
            <a:endParaRPr lang="en-GB" sz="2800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9C4E5619-6972-6952-7DD0-576033EBB3AA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B492388E-9EA6-BC91-E3A5-880F5DBBE142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14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335360" y="490797"/>
            <a:ext cx="9624392" cy="6463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40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Vurdering / eksamen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16BF6-079F-4199-B59C-4C0FA71128BD}"/>
              </a:ext>
            </a:extLst>
          </p:cNvPr>
          <p:cNvSpPr/>
          <p:nvPr/>
        </p:nvSpPr>
        <p:spPr>
          <a:xfrm>
            <a:off x="2809271" y="2814464"/>
            <a:ext cx="682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Inntil annen beskjed eventuelt blir gitt avsluttes kurset med en skriftlig 3-timers digital skoleeksamen.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Dato: Mandag 12. desember 2022, kl. 14:00-17:00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Karakter: A – F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WISEflow | Software Reviews &amp; Alternatives">
            <a:extLst>
              <a:ext uri="{FF2B5EF4-FFF2-40B4-BE49-F238E27FC236}">
                <a16:creationId xmlns:a16="http://schemas.microsoft.com/office/drawing/2014/main" id="{4D2EDF1D-89CA-4D0E-A9BE-CE3CEE90A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16" y="349697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B7B0103F-F9E8-789E-0D2B-573D758B1683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262D6396-C5D5-1653-4BB0-2DBB73AF69F0}"/>
              </a:ext>
            </a:extLst>
          </p:cNvPr>
          <p:cNvSpPr txBox="1">
            <a:spLocks/>
          </p:cNvSpPr>
          <p:nvPr/>
        </p:nvSpPr>
        <p:spPr>
          <a:xfrm>
            <a:off x="11866414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15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2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394406" y="486264"/>
            <a:ext cx="11797594" cy="397032"/>
          </a:xfrm>
          <a:noFill/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Calibri  "/>
                <a:ea typeface="+mn-ea"/>
                <a:cs typeface="+mn-cs"/>
              </a:rPr>
              <a:t>BUS101 – Bedriftsøkonomiske sammenhenger; undervisningsplan, høsten 2022</a:t>
            </a:r>
            <a:endParaRPr lang="nb-NO" sz="1800" i="1" dirty="0">
              <a:solidFill>
                <a:schemeClr val="accent5">
                  <a:lumMod val="50000"/>
                </a:schemeClr>
              </a:solidFill>
              <a:latin typeface="Calibri  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DBF67D-79D7-4F41-A798-2FA7624BB26D}"/>
              </a:ext>
            </a:extLst>
          </p:cNvPr>
          <p:cNvSpPr txBox="1"/>
          <p:nvPr/>
        </p:nvSpPr>
        <p:spPr>
          <a:xfrm>
            <a:off x="1649566" y="1134150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7. sept., kl 08:15-10:00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A5521A-D4D1-4AFC-AEBC-954546F40D26}"/>
              </a:ext>
            </a:extLst>
          </p:cNvPr>
          <p:cNvSpPr txBox="1"/>
          <p:nvPr/>
        </p:nvSpPr>
        <p:spPr>
          <a:xfrm>
            <a:off x="394944" y="3879586"/>
            <a:ext cx="3485154" cy="216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/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Intro til emnet, personlig og faglig fremdrift generelt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Bedriftens eksistensberettigelse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Norsk og internasjonalt næringsliv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D61EE77-42CA-45E5-8E05-72F7D52F3766}"/>
              </a:ext>
            </a:extLst>
          </p:cNvPr>
          <p:cNvSpPr/>
          <p:nvPr/>
        </p:nvSpPr>
        <p:spPr>
          <a:xfrm>
            <a:off x="394945" y="1507044"/>
            <a:ext cx="3485154" cy="738000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 anchor="ctr" anchorCtr="0">
            <a:spAutoFit/>
          </a:bodyPr>
          <a:lstStyle/>
          <a:p>
            <a:r>
              <a:rPr lang="nb-NO" sz="2200" b="1" dirty="0"/>
              <a:t>Intro + Hva er en bedrift?</a:t>
            </a:r>
          </a:p>
        </p:txBody>
      </p:sp>
      <p:sp>
        <p:nvSpPr>
          <p:cNvPr id="41" name="Footer Placeholder 8">
            <a:extLst>
              <a:ext uri="{FF2B5EF4-FFF2-40B4-BE49-F238E27FC236}">
                <a16:creationId xmlns:a16="http://schemas.microsoft.com/office/drawing/2014/main" id="{EA4832A3-057B-4191-A382-D07831861C8D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42" name="Slide Number Placeholder 9">
            <a:extLst>
              <a:ext uri="{FF2B5EF4-FFF2-40B4-BE49-F238E27FC236}">
                <a16:creationId xmlns:a16="http://schemas.microsoft.com/office/drawing/2014/main" id="{0727A92B-7BE6-4ED3-8AF5-D4E8AD3F22AB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16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9DF4C5-5D1E-4E44-846D-8D517183E2FE}"/>
              </a:ext>
            </a:extLst>
          </p:cNvPr>
          <p:cNvSpPr txBox="1"/>
          <p:nvPr/>
        </p:nvSpPr>
        <p:spPr>
          <a:xfrm>
            <a:off x="1572655" y="2306038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1, s. 19-37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3DEE97-5BC5-474E-9A07-7666D6FE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43" y="2306038"/>
            <a:ext cx="1093822" cy="154321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FECEF56-2CCD-4C1D-8BD4-E027AFF3A1FE}"/>
              </a:ext>
            </a:extLst>
          </p:cNvPr>
          <p:cNvSpPr txBox="1"/>
          <p:nvPr/>
        </p:nvSpPr>
        <p:spPr>
          <a:xfrm>
            <a:off x="1572655" y="2717170"/>
            <a:ext cx="2291418" cy="307777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400" b="0" dirty="0"/>
              <a:t>Refleksjonsspørsmål, s. 37-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49DBBE-562F-B3DF-6207-1F8019A3854E}"/>
              </a:ext>
            </a:extLst>
          </p:cNvPr>
          <p:cNvSpPr txBox="1"/>
          <p:nvPr/>
        </p:nvSpPr>
        <p:spPr>
          <a:xfrm>
            <a:off x="394945" y="1134151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22925-C155-F30B-79AF-8EDD5EB8AB8E}"/>
              </a:ext>
            </a:extLst>
          </p:cNvPr>
          <p:cNvSpPr txBox="1"/>
          <p:nvPr/>
        </p:nvSpPr>
        <p:spPr>
          <a:xfrm>
            <a:off x="4256219" y="3887126"/>
            <a:ext cx="3485154" cy="216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/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Bedriftens interessenter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Aksjeselskapet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Verdikjeden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Bedriftens etiske ansvar og økonomiske motiver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3DF313-AE73-34F9-8ECC-323E506F4329}"/>
              </a:ext>
            </a:extLst>
          </p:cNvPr>
          <p:cNvSpPr txBox="1">
            <a:spLocks noChangeAspect="1"/>
          </p:cNvSpPr>
          <p:nvPr/>
        </p:nvSpPr>
        <p:spPr>
          <a:xfrm>
            <a:off x="394943" y="6100979"/>
            <a:ext cx="3485155" cy="307777"/>
          </a:xfrm>
          <a:prstGeom prst="rect">
            <a:avLst/>
          </a:prstGeom>
          <a:solidFill>
            <a:srgbClr val="578438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Arbeidskrav #1 (innleveringsfrist 20/09/22)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3E1B151B-428B-9E4D-0360-225FF0742EE2}"/>
              </a:ext>
            </a:extLst>
          </p:cNvPr>
          <p:cNvSpPr>
            <a:spLocks/>
          </p:cNvSpPr>
          <p:nvPr/>
        </p:nvSpPr>
        <p:spPr>
          <a:xfrm>
            <a:off x="4256219" y="1510380"/>
            <a:ext cx="3485154" cy="738664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 anchor="ctr" anchorCtr="0">
            <a:spAutoFit/>
          </a:bodyPr>
          <a:lstStyle/>
          <a:p>
            <a:r>
              <a:rPr lang="nb-NO" sz="2200" b="1" dirty="0"/>
              <a:t>Bedrifter</a:t>
            </a:r>
          </a:p>
          <a:p>
            <a:r>
              <a:rPr lang="nb-NO" sz="2000" dirty="0"/>
              <a:t>Bakgrunn og kontekst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30AEFA-96DE-B1A8-5EEB-E5C738B21C05}"/>
              </a:ext>
            </a:extLst>
          </p:cNvPr>
          <p:cNvSpPr txBox="1"/>
          <p:nvPr/>
        </p:nvSpPr>
        <p:spPr>
          <a:xfrm>
            <a:off x="5433930" y="2313577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1, s. 19-37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E4CD721-F5AA-911C-7F40-671A678E6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218" y="2313577"/>
            <a:ext cx="1093822" cy="15432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A60336C-55A6-8B12-472C-A9F178D6DDD8}"/>
              </a:ext>
            </a:extLst>
          </p:cNvPr>
          <p:cNvSpPr txBox="1"/>
          <p:nvPr/>
        </p:nvSpPr>
        <p:spPr>
          <a:xfrm>
            <a:off x="5433930" y="2724709"/>
            <a:ext cx="2291418" cy="307777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400" b="0" dirty="0"/>
              <a:t>Refleksjonsspørsmål, s. 37-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95354E-A37A-08F0-A34C-72103DA5A44C}"/>
              </a:ext>
            </a:extLst>
          </p:cNvPr>
          <p:cNvSpPr txBox="1"/>
          <p:nvPr/>
        </p:nvSpPr>
        <p:spPr>
          <a:xfrm>
            <a:off x="5510841" y="1134150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14. sept., kl 08:15-10:00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4B7B8E-5F11-77AE-B163-78ADF769C7E7}"/>
              </a:ext>
            </a:extLst>
          </p:cNvPr>
          <p:cNvSpPr txBox="1"/>
          <p:nvPr/>
        </p:nvSpPr>
        <p:spPr>
          <a:xfrm>
            <a:off x="4256220" y="1134151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6B5341-5B39-D3DF-507C-E01E0A19714D}"/>
              </a:ext>
            </a:extLst>
          </p:cNvPr>
          <p:cNvSpPr txBox="1"/>
          <p:nvPr/>
        </p:nvSpPr>
        <p:spPr>
          <a:xfrm>
            <a:off x="8117493" y="3883126"/>
            <a:ext cx="3485154" cy="216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/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Brukerne av regnskapet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De grunnleggende komponentene – resultat og balanse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Balanselikningen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Utgifter, kostnader og utbetalinger</a:t>
            </a: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654F2DFC-9EEC-2FF6-F990-89DE10074FF7}"/>
              </a:ext>
            </a:extLst>
          </p:cNvPr>
          <p:cNvSpPr>
            <a:spLocks/>
          </p:cNvSpPr>
          <p:nvPr/>
        </p:nvSpPr>
        <p:spPr>
          <a:xfrm>
            <a:off x="8117493" y="1506380"/>
            <a:ext cx="3485154" cy="738664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 anchor="ctr" anchorCtr="0">
            <a:spAutoFit/>
          </a:bodyPr>
          <a:lstStyle/>
          <a:p>
            <a:r>
              <a:rPr lang="nb-NO" sz="2200" b="1" dirty="0"/>
              <a:t>Finansregnskapet </a:t>
            </a:r>
          </a:p>
          <a:p>
            <a:r>
              <a:rPr lang="nb-NO" sz="2000" dirty="0"/>
              <a:t>Del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4F1B70-3B56-BBF3-2336-7386038D9AEE}"/>
              </a:ext>
            </a:extLst>
          </p:cNvPr>
          <p:cNvSpPr txBox="1"/>
          <p:nvPr/>
        </p:nvSpPr>
        <p:spPr>
          <a:xfrm>
            <a:off x="9295204" y="2309577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2, s. 39-51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BA835CF-1687-9711-D3E4-A75F17F86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492" y="2309577"/>
            <a:ext cx="1093822" cy="154321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AC39953-881A-A4C0-D0A2-5575DC6A98E0}"/>
              </a:ext>
            </a:extLst>
          </p:cNvPr>
          <p:cNvSpPr txBox="1"/>
          <p:nvPr/>
        </p:nvSpPr>
        <p:spPr>
          <a:xfrm>
            <a:off x="9295204" y="2720709"/>
            <a:ext cx="2291418" cy="523220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400" b="0" dirty="0"/>
              <a:t>Refleksjonsspørsmål og øvingsoppgaver, s. 66-68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AB8271-D792-E5DB-9ACF-BA884E48B285}"/>
              </a:ext>
            </a:extLst>
          </p:cNvPr>
          <p:cNvSpPr txBox="1"/>
          <p:nvPr/>
        </p:nvSpPr>
        <p:spPr>
          <a:xfrm>
            <a:off x="9372115" y="1130150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21. sept., kl 08:15-10:00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77225E-3567-26F1-E4BB-01E8EC7FF9A1}"/>
              </a:ext>
            </a:extLst>
          </p:cNvPr>
          <p:cNvSpPr txBox="1"/>
          <p:nvPr/>
        </p:nvSpPr>
        <p:spPr>
          <a:xfrm>
            <a:off x="8117494" y="1130151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8A4C3B-20C8-E0A2-3739-56623931766A}"/>
              </a:ext>
            </a:extLst>
          </p:cNvPr>
          <p:cNvSpPr txBox="1">
            <a:spLocks noChangeAspect="1"/>
          </p:cNvSpPr>
          <p:nvPr/>
        </p:nvSpPr>
        <p:spPr>
          <a:xfrm>
            <a:off x="8117492" y="6100979"/>
            <a:ext cx="3485155" cy="307777"/>
          </a:xfrm>
          <a:prstGeom prst="rect">
            <a:avLst/>
          </a:prstGeom>
          <a:solidFill>
            <a:srgbClr val="578438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Arbeidskrav #2 (innleveringsfrist 12/10/22)</a:t>
            </a:r>
          </a:p>
        </p:txBody>
      </p:sp>
    </p:spTree>
    <p:extLst>
      <p:ext uri="{BB962C8B-B14F-4D97-AF65-F5344CB8AC3E}">
        <p14:creationId xmlns:p14="http://schemas.microsoft.com/office/powerpoint/2010/main" val="297796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8">
            <a:extLst>
              <a:ext uri="{FF2B5EF4-FFF2-40B4-BE49-F238E27FC236}">
                <a16:creationId xmlns:a16="http://schemas.microsoft.com/office/drawing/2014/main" id="{EA4832A3-057B-4191-A382-D07831861C8D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42" name="Slide Number Placeholder 9">
            <a:extLst>
              <a:ext uri="{FF2B5EF4-FFF2-40B4-BE49-F238E27FC236}">
                <a16:creationId xmlns:a16="http://schemas.microsoft.com/office/drawing/2014/main" id="{0727A92B-7BE6-4ED3-8AF5-D4E8AD3F22AB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17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8518CC-BBF2-F73A-CD1A-0C20DB0B6DE1}"/>
              </a:ext>
            </a:extLst>
          </p:cNvPr>
          <p:cNvSpPr txBox="1"/>
          <p:nvPr/>
        </p:nvSpPr>
        <p:spPr>
          <a:xfrm>
            <a:off x="426279" y="3890517"/>
            <a:ext cx="3485154" cy="2098899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/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Om anskaffelse av anleggsmidler og avskrivninger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Litt regnskapsanalyse; hva kan vi bruke tallene til?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Arbeidskapitalen og driftskretsløpet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Kontantstrømmer</a:t>
            </a:r>
          </a:p>
          <a:p>
            <a:pPr marL="285750" indent="-216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Bærekraftsrapportering</a:t>
            </a: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95AA27A3-9B63-FF13-821C-143C94577BE8}"/>
              </a:ext>
            </a:extLst>
          </p:cNvPr>
          <p:cNvSpPr>
            <a:spLocks/>
          </p:cNvSpPr>
          <p:nvPr/>
        </p:nvSpPr>
        <p:spPr>
          <a:xfrm>
            <a:off x="426279" y="1513771"/>
            <a:ext cx="3485154" cy="738664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 anchor="ctr" anchorCtr="0">
            <a:spAutoFit/>
          </a:bodyPr>
          <a:lstStyle/>
          <a:p>
            <a:r>
              <a:rPr lang="nb-NO" sz="2200" b="1" dirty="0"/>
              <a:t>Finansregnskapet </a:t>
            </a:r>
          </a:p>
          <a:p>
            <a:r>
              <a:rPr lang="nb-NO" sz="2000" dirty="0"/>
              <a:t>Del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FE43E9-FD0A-149A-7B74-1952C67DD8D4}"/>
              </a:ext>
            </a:extLst>
          </p:cNvPr>
          <p:cNvSpPr txBox="1"/>
          <p:nvPr/>
        </p:nvSpPr>
        <p:spPr>
          <a:xfrm>
            <a:off x="1603990" y="2316968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2, s. </a:t>
            </a:r>
            <a:r>
              <a:rPr lang="nb-NO" sz="1600" b="0"/>
              <a:t>51-66</a:t>
            </a:r>
            <a:endParaRPr lang="nb-NO" sz="1600" b="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09EA7-342C-F443-3D93-DF1559300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78" y="2316968"/>
            <a:ext cx="1093822" cy="154321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645854E-8258-0EFE-1DA7-264324AF387A}"/>
              </a:ext>
            </a:extLst>
          </p:cNvPr>
          <p:cNvSpPr txBox="1"/>
          <p:nvPr/>
        </p:nvSpPr>
        <p:spPr>
          <a:xfrm>
            <a:off x="1603990" y="2728100"/>
            <a:ext cx="2291418" cy="523220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400" b="0" dirty="0"/>
              <a:t>Refleksjonsspørsmål og øvingsoppgaver, s. 66-68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E99D35-A447-F62B-C176-8BF12820CBC5}"/>
              </a:ext>
            </a:extLst>
          </p:cNvPr>
          <p:cNvSpPr txBox="1"/>
          <p:nvPr/>
        </p:nvSpPr>
        <p:spPr>
          <a:xfrm>
            <a:off x="1680901" y="1137541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5. okt., kl 08:15-10:00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D9A697-AAE2-0D05-D587-2E3F4D7C93E8}"/>
              </a:ext>
            </a:extLst>
          </p:cNvPr>
          <p:cNvSpPr txBox="1"/>
          <p:nvPr/>
        </p:nvSpPr>
        <p:spPr>
          <a:xfrm>
            <a:off x="426280" y="1137542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D639B8-FB2C-56AA-4E51-FEA42F0FCF64}"/>
              </a:ext>
            </a:extLst>
          </p:cNvPr>
          <p:cNvSpPr txBox="1"/>
          <p:nvPr/>
        </p:nvSpPr>
        <p:spPr>
          <a:xfrm>
            <a:off x="4212476" y="3881157"/>
            <a:ext cx="3485154" cy="216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>
            <a:defPPr>
              <a:defRPr lang="en-US"/>
            </a:defPPr>
            <a:lvl1pPr marL="285750" indent="-216000"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nb-NO" dirty="0"/>
              <a:t>Hvorfor bedrifter må vise økonomisk overskudd</a:t>
            </a:r>
          </a:p>
          <a:p>
            <a:r>
              <a:rPr lang="nb-NO" dirty="0"/>
              <a:t>Forskjeller mellom det eksterne og interne regnskapet</a:t>
            </a:r>
          </a:p>
          <a:p>
            <a:r>
              <a:rPr lang="nb-NO" dirty="0"/>
              <a:t>Om produktivitet og effektivitet</a:t>
            </a:r>
          </a:p>
          <a:p>
            <a:r>
              <a:rPr lang="nb-NO" dirty="0"/>
              <a:t>Litt om kostnadsteori; alternativ-kostnad, sunk cost, grensekostnad</a:t>
            </a: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E7CFC29F-28B9-9DFB-EFC7-627CDB5E1667}"/>
              </a:ext>
            </a:extLst>
          </p:cNvPr>
          <p:cNvSpPr/>
          <p:nvPr/>
        </p:nvSpPr>
        <p:spPr>
          <a:xfrm>
            <a:off x="4217261" y="1481272"/>
            <a:ext cx="3485154" cy="800219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 anchor="ctr" anchorCtr="0">
            <a:spAutoFit/>
          </a:bodyPr>
          <a:lstStyle/>
          <a:p>
            <a:r>
              <a:rPr lang="nb-NO" sz="2200" b="1" dirty="0"/>
              <a:t>Økonomi- og virksomhetsstyring</a:t>
            </a:r>
            <a:r>
              <a:rPr lang="nb-NO" sz="2400" dirty="0"/>
              <a:t>,</a:t>
            </a:r>
            <a:r>
              <a:rPr lang="nb-NO" sz="2400" b="1" dirty="0"/>
              <a:t> </a:t>
            </a:r>
            <a:r>
              <a:rPr lang="nb-NO" sz="2200" dirty="0"/>
              <a:t>Del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8950DF-E169-631E-AF2D-CC9283E39788}"/>
              </a:ext>
            </a:extLst>
          </p:cNvPr>
          <p:cNvSpPr txBox="1"/>
          <p:nvPr/>
        </p:nvSpPr>
        <p:spPr>
          <a:xfrm>
            <a:off x="5394973" y="2311828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3, s. 69-80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8192B83-EFC6-2971-C504-51EF4F87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261" y="2311828"/>
            <a:ext cx="1093822" cy="154321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B98AD2E-3935-0EBE-C76F-60F0CF5CEC34}"/>
              </a:ext>
            </a:extLst>
          </p:cNvPr>
          <p:cNvSpPr txBox="1"/>
          <p:nvPr/>
        </p:nvSpPr>
        <p:spPr>
          <a:xfrm>
            <a:off x="5394973" y="2722960"/>
            <a:ext cx="2291418" cy="523220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400" b="0" dirty="0"/>
              <a:t>Refleksjonsspørsmål og øvingsoppgaver, s. 96-98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85881A7-7C06-9E96-3EDA-009A33757ABE}"/>
              </a:ext>
            </a:extLst>
          </p:cNvPr>
          <p:cNvSpPr txBox="1"/>
          <p:nvPr/>
        </p:nvSpPr>
        <p:spPr>
          <a:xfrm>
            <a:off x="8146902" y="3881157"/>
            <a:ext cx="3485154" cy="216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>
            <a:defPPr>
              <a:defRPr lang="en-US"/>
            </a:defPPr>
            <a:lvl1pPr marL="285750" indent="-216000"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nb-NO" dirty="0"/>
              <a:t>Mer om kostnadsteori; faste og variable, direkte og indirekte</a:t>
            </a:r>
          </a:p>
          <a:p>
            <a:r>
              <a:rPr lang="nb-NO" dirty="0"/>
              <a:t>Nullpunktsanalyse</a:t>
            </a:r>
          </a:p>
          <a:p>
            <a:r>
              <a:rPr lang="nb-NO" dirty="0"/>
              <a:t>Bærekraftsresultat</a:t>
            </a:r>
          </a:p>
          <a:p>
            <a:r>
              <a:rPr lang="nb-NO" dirty="0"/>
              <a:t>Prestasjonsmåling og sammenhenger med virksomhetsstyringen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43D76C-923F-80BF-B172-FBCCD590911F}"/>
              </a:ext>
            </a:extLst>
          </p:cNvPr>
          <p:cNvSpPr txBox="1"/>
          <p:nvPr/>
        </p:nvSpPr>
        <p:spPr>
          <a:xfrm>
            <a:off x="9324614" y="2311828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3, s. 80-96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A20DF60-06EA-2DF5-9F55-2F84F123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902" y="2311828"/>
            <a:ext cx="1093822" cy="154321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9AD3CA6-4135-CB6B-4227-7494C53751AF}"/>
              </a:ext>
            </a:extLst>
          </p:cNvPr>
          <p:cNvSpPr txBox="1"/>
          <p:nvPr/>
        </p:nvSpPr>
        <p:spPr>
          <a:xfrm>
            <a:off x="9324614" y="2722960"/>
            <a:ext cx="2291418" cy="523220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400" b="0" dirty="0"/>
              <a:t>Refleksjonsspørsmål og øvingsoppgaver, s. 96-98</a:t>
            </a:r>
          </a:p>
        </p:txBody>
      </p:sp>
      <p:sp>
        <p:nvSpPr>
          <p:cNvPr id="66" name="Arrow: Pentagon 65">
            <a:extLst>
              <a:ext uri="{FF2B5EF4-FFF2-40B4-BE49-F238E27FC236}">
                <a16:creationId xmlns:a16="http://schemas.microsoft.com/office/drawing/2014/main" id="{A8345651-9B0D-39CC-4405-F4922EF4E9F3}"/>
              </a:ext>
            </a:extLst>
          </p:cNvPr>
          <p:cNvSpPr/>
          <p:nvPr/>
        </p:nvSpPr>
        <p:spPr>
          <a:xfrm>
            <a:off x="8146902" y="1481271"/>
            <a:ext cx="3485154" cy="800219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 anchor="ctr" anchorCtr="0">
            <a:spAutoFit/>
          </a:bodyPr>
          <a:lstStyle/>
          <a:p>
            <a:r>
              <a:rPr lang="nb-NO" sz="2200" b="1" dirty="0"/>
              <a:t>Økonomi- og virksomhetsstyring</a:t>
            </a:r>
            <a:r>
              <a:rPr lang="nb-NO" sz="2400" dirty="0"/>
              <a:t>,</a:t>
            </a:r>
            <a:r>
              <a:rPr lang="nb-NO" sz="2400" b="1" dirty="0"/>
              <a:t> </a:t>
            </a:r>
            <a:r>
              <a:rPr lang="nb-NO" sz="2200" dirty="0"/>
              <a:t>Del 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6B4E729-B290-7059-8147-86AF6BF07FAE}"/>
              </a:ext>
            </a:extLst>
          </p:cNvPr>
          <p:cNvSpPr txBox="1"/>
          <p:nvPr/>
        </p:nvSpPr>
        <p:spPr>
          <a:xfrm>
            <a:off x="5471883" y="1137541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12. okt., kl 08:15-10:00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F233D23-5B10-77DA-14BE-581A3FF75012}"/>
              </a:ext>
            </a:extLst>
          </p:cNvPr>
          <p:cNvSpPr txBox="1"/>
          <p:nvPr/>
        </p:nvSpPr>
        <p:spPr>
          <a:xfrm>
            <a:off x="4217262" y="1137542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B846B0-9525-B663-2C85-CE275EF4A41A}"/>
              </a:ext>
            </a:extLst>
          </p:cNvPr>
          <p:cNvSpPr txBox="1"/>
          <p:nvPr/>
        </p:nvSpPr>
        <p:spPr>
          <a:xfrm>
            <a:off x="9404996" y="1137541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19. okt., kl 08:15-10:00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5138514-C58A-5898-C0DA-D095467E0080}"/>
              </a:ext>
            </a:extLst>
          </p:cNvPr>
          <p:cNvSpPr txBox="1"/>
          <p:nvPr/>
        </p:nvSpPr>
        <p:spPr>
          <a:xfrm>
            <a:off x="8150375" y="1137542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D09CFE0-9B0F-4ACA-4028-7338A6295432}"/>
              </a:ext>
            </a:extLst>
          </p:cNvPr>
          <p:cNvSpPr txBox="1">
            <a:spLocks noChangeAspect="1"/>
          </p:cNvSpPr>
          <p:nvPr/>
        </p:nvSpPr>
        <p:spPr>
          <a:xfrm>
            <a:off x="8146901" y="6096354"/>
            <a:ext cx="3485155" cy="307777"/>
          </a:xfrm>
          <a:prstGeom prst="rect">
            <a:avLst/>
          </a:prstGeom>
          <a:solidFill>
            <a:srgbClr val="578438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Arbeidskrav #3 (innleveringsfrist 25/10/22)</a:t>
            </a:r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41EE23AE-0209-82AF-0F52-0B207752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06" y="486264"/>
            <a:ext cx="11797594" cy="397032"/>
          </a:xfrm>
          <a:noFill/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Calibri  "/>
                <a:ea typeface="+mn-ea"/>
                <a:cs typeface="+mn-cs"/>
              </a:rPr>
              <a:t>BUS101 – Bedriftsøkonomiske sammenhenger; undervisningsplan, høsten 2022</a:t>
            </a:r>
          </a:p>
        </p:txBody>
      </p:sp>
    </p:spTree>
    <p:extLst>
      <p:ext uri="{BB962C8B-B14F-4D97-AF65-F5344CB8AC3E}">
        <p14:creationId xmlns:p14="http://schemas.microsoft.com/office/powerpoint/2010/main" val="228691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8">
            <a:extLst>
              <a:ext uri="{FF2B5EF4-FFF2-40B4-BE49-F238E27FC236}">
                <a16:creationId xmlns:a16="http://schemas.microsoft.com/office/drawing/2014/main" id="{EA4832A3-057B-4191-A382-D07831861C8D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42" name="Slide Number Placeholder 9">
            <a:extLst>
              <a:ext uri="{FF2B5EF4-FFF2-40B4-BE49-F238E27FC236}">
                <a16:creationId xmlns:a16="http://schemas.microsoft.com/office/drawing/2014/main" id="{0727A92B-7BE6-4ED3-8AF5-D4E8AD3F22AB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18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3B422C-0DF1-B693-661A-571144593294}"/>
              </a:ext>
            </a:extLst>
          </p:cNvPr>
          <p:cNvSpPr txBox="1"/>
          <p:nvPr/>
        </p:nvSpPr>
        <p:spPr>
          <a:xfrm>
            <a:off x="522629" y="3829415"/>
            <a:ext cx="3485154" cy="216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>
            <a:defPPr>
              <a:defRPr lang="en-US"/>
            </a:defPPr>
            <a:lvl1pPr marL="285750" indent="-216000"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nb-NO" dirty="0"/>
              <a:t>Finansmarkedene</a:t>
            </a:r>
          </a:p>
          <a:p>
            <a:r>
              <a:rPr lang="nb-NO" dirty="0"/>
              <a:t>Aksjebørsen – ulike eksempler (quiz)</a:t>
            </a:r>
          </a:p>
          <a:p>
            <a:r>
              <a:rPr lang="nb-NO" dirty="0"/>
              <a:t>Finansiering og finansieringsstrategi</a:t>
            </a:r>
          </a:p>
          <a:p>
            <a:r>
              <a:rPr lang="nb-NO" dirty="0"/>
              <a:t>Likviditets- og risikostyring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6BFCFF-BEDC-135E-2183-6EFDE7FD8E49}"/>
              </a:ext>
            </a:extLst>
          </p:cNvPr>
          <p:cNvSpPr txBox="1"/>
          <p:nvPr/>
        </p:nvSpPr>
        <p:spPr>
          <a:xfrm>
            <a:off x="1700341" y="2255867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4, s. 99-107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0C30DEF-34BE-BB97-E7E8-91318D1F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29" y="2255867"/>
            <a:ext cx="1093822" cy="15432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4AADB9A-E840-AC93-F554-3108BDD5176A}"/>
              </a:ext>
            </a:extLst>
          </p:cNvPr>
          <p:cNvSpPr txBox="1"/>
          <p:nvPr/>
        </p:nvSpPr>
        <p:spPr>
          <a:xfrm>
            <a:off x="1700341" y="2666999"/>
            <a:ext cx="2291418" cy="523220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400" b="0" dirty="0"/>
              <a:t>Refleksjonsspørsmål og øvingsoppgaver, s. 123-125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B400D6CD-9D1C-43C7-0ECD-FF28C6B68AD0}"/>
              </a:ext>
            </a:extLst>
          </p:cNvPr>
          <p:cNvSpPr/>
          <p:nvPr/>
        </p:nvSpPr>
        <p:spPr>
          <a:xfrm>
            <a:off x="522629" y="1452670"/>
            <a:ext cx="3485154" cy="738000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>
            <a:spAutoFit/>
          </a:bodyPr>
          <a:lstStyle/>
          <a:p>
            <a:r>
              <a:rPr lang="nb-NO" sz="2200" b="1" dirty="0"/>
              <a:t>Finansiering og investering</a:t>
            </a:r>
            <a:r>
              <a:rPr lang="nb-NO" sz="2400" dirty="0"/>
              <a:t>,</a:t>
            </a:r>
            <a:r>
              <a:rPr lang="nb-NO" sz="2400" b="1" dirty="0"/>
              <a:t> </a:t>
            </a:r>
            <a:r>
              <a:rPr lang="nb-NO" sz="2200" dirty="0"/>
              <a:t>Del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56037-D43D-7152-2A38-42EF10ED232B}"/>
              </a:ext>
            </a:extLst>
          </p:cNvPr>
          <p:cNvSpPr txBox="1"/>
          <p:nvPr/>
        </p:nvSpPr>
        <p:spPr>
          <a:xfrm>
            <a:off x="1777251" y="1076440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26. okt., kl 08:15-10:00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174372-5405-1988-ADC7-7C7569655DBB}"/>
              </a:ext>
            </a:extLst>
          </p:cNvPr>
          <p:cNvSpPr txBox="1"/>
          <p:nvPr/>
        </p:nvSpPr>
        <p:spPr>
          <a:xfrm>
            <a:off x="522630" y="1076441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9EEAA7-BA4E-7B4C-289A-658FDCDD0DAB}"/>
              </a:ext>
            </a:extLst>
          </p:cNvPr>
          <p:cNvSpPr txBox="1"/>
          <p:nvPr/>
        </p:nvSpPr>
        <p:spPr>
          <a:xfrm>
            <a:off x="4293354" y="3829415"/>
            <a:ext cx="3485154" cy="216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>
            <a:defPPr>
              <a:defRPr lang="en-US"/>
            </a:defPPr>
            <a:lvl1pPr marL="285750" indent="-216000"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nb-NO" dirty="0"/>
              <a:t>Renteregning</a:t>
            </a:r>
          </a:p>
          <a:p>
            <a:r>
              <a:rPr lang="nb-NO" dirty="0"/>
              <a:t>Investeringsanalyse</a:t>
            </a:r>
          </a:p>
          <a:p>
            <a:r>
              <a:rPr lang="nb-NO" dirty="0"/>
              <a:t>Avkastningskrav</a:t>
            </a:r>
          </a:p>
          <a:p>
            <a:r>
              <a:rPr lang="nb-NO" dirty="0"/>
              <a:t>Bærekraftig finans – environmental, social and governance (ESG)</a:t>
            </a:r>
          </a:p>
          <a:p>
            <a:r>
              <a:rPr lang="nb-NO" dirty="0"/>
              <a:t>Finansregnskapet, aksjemarkedet og litt om vurdering av selskapsverdi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A4B3115-CCF2-CE6D-69E1-30FBECA3762D}"/>
              </a:ext>
            </a:extLst>
          </p:cNvPr>
          <p:cNvSpPr txBox="1"/>
          <p:nvPr/>
        </p:nvSpPr>
        <p:spPr>
          <a:xfrm>
            <a:off x="5471066" y="2255867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4, s. 107-123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90DC778-9AE1-9C88-B15B-80B0FF8F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54" y="2255867"/>
            <a:ext cx="1093822" cy="154321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BBE5700-FBB3-B71E-0B0D-3FCA11C18450}"/>
              </a:ext>
            </a:extLst>
          </p:cNvPr>
          <p:cNvSpPr txBox="1"/>
          <p:nvPr/>
        </p:nvSpPr>
        <p:spPr>
          <a:xfrm>
            <a:off x="5471066" y="2666999"/>
            <a:ext cx="2291418" cy="523220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400" b="0" dirty="0"/>
              <a:t>Refleksjonsspørsmål og øvingsoppgaver, s. 123-125</a:t>
            </a:r>
          </a:p>
        </p:txBody>
      </p:sp>
      <p:sp>
        <p:nvSpPr>
          <p:cNvPr id="76" name="Arrow: Pentagon 75">
            <a:extLst>
              <a:ext uri="{FF2B5EF4-FFF2-40B4-BE49-F238E27FC236}">
                <a16:creationId xmlns:a16="http://schemas.microsoft.com/office/drawing/2014/main" id="{68F3D972-98C7-99D4-5E4B-9221FA5A9D45}"/>
              </a:ext>
            </a:extLst>
          </p:cNvPr>
          <p:cNvSpPr/>
          <p:nvPr/>
        </p:nvSpPr>
        <p:spPr>
          <a:xfrm>
            <a:off x="4293354" y="1452670"/>
            <a:ext cx="3485154" cy="738000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>
            <a:spAutoFit/>
          </a:bodyPr>
          <a:lstStyle/>
          <a:p>
            <a:r>
              <a:rPr lang="nb-NO" sz="2200" b="1" dirty="0"/>
              <a:t>Finansiering og investering</a:t>
            </a:r>
            <a:r>
              <a:rPr lang="nb-NO" sz="2400" dirty="0"/>
              <a:t>,</a:t>
            </a:r>
            <a:r>
              <a:rPr lang="nb-NO" sz="2400" b="1" dirty="0"/>
              <a:t> </a:t>
            </a:r>
            <a:r>
              <a:rPr lang="nb-NO" sz="2200" dirty="0"/>
              <a:t>Del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C0D1BA-095E-D310-5333-EB718EC3301D}"/>
              </a:ext>
            </a:extLst>
          </p:cNvPr>
          <p:cNvSpPr txBox="1"/>
          <p:nvPr/>
        </p:nvSpPr>
        <p:spPr>
          <a:xfrm>
            <a:off x="5547976" y="1076440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2. nov., kl 08:15-10:00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666B55-1A71-734F-F1F2-6ECFE4126787}"/>
              </a:ext>
            </a:extLst>
          </p:cNvPr>
          <p:cNvSpPr txBox="1"/>
          <p:nvPr/>
        </p:nvSpPr>
        <p:spPr>
          <a:xfrm>
            <a:off x="4293355" y="1076441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A62F35-AF8D-88DA-5139-CBF678F612E1}"/>
              </a:ext>
            </a:extLst>
          </p:cNvPr>
          <p:cNvSpPr txBox="1">
            <a:spLocks noChangeAspect="1"/>
          </p:cNvSpPr>
          <p:nvPr/>
        </p:nvSpPr>
        <p:spPr>
          <a:xfrm>
            <a:off x="4293354" y="6019753"/>
            <a:ext cx="3485155" cy="307777"/>
          </a:xfrm>
          <a:prstGeom prst="rect">
            <a:avLst/>
          </a:prstGeom>
          <a:solidFill>
            <a:srgbClr val="578438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Arbeidskrav #4 (innleveringsfrist 08/11/22)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4894506-79D8-D227-F8EF-9A7A7275C152}"/>
              </a:ext>
            </a:extLst>
          </p:cNvPr>
          <p:cNvSpPr txBox="1"/>
          <p:nvPr/>
        </p:nvSpPr>
        <p:spPr>
          <a:xfrm>
            <a:off x="8064080" y="3829415"/>
            <a:ext cx="3485154" cy="216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>
            <a:defPPr>
              <a:defRPr lang="en-US"/>
            </a:defPPr>
            <a:lvl1pPr marL="285750" indent="-216000"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nb-NO" dirty="0"/>
              <a:t>Forretningsplan </a:t>
            </a:r>
          </a:p>
          <a:p>
            <a:r>
              <a:rPr lang="nb-NO" dirty="0"/>
              <a:t>Misjon og visjon </a:t>
            </a:r>
          </a:p>
          <a:p>
            <a:r>
              <a:rPr lang="nb-NO" dirty="0"/>
              <a:t>SWOT, PESTEL, BCG, konkurrent- og bransjeanalyse </a:t>
            </a:r>
          </a:p>
          <a:p>
            <a:r>
              <a:rPr lang="nb-NO" dirty="0"/>
              <a:t>Allianser, fusjoner og oppkjøp </a:t>
            </a:r>
          </a:p>
          <a:p>
            <a:r>
              <a:rPr lang="nb-NO" dirty="0"/>
              <a:t>Samfunnsansvar som forretningsstrategi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14A9384-D90E-9131-57A2-146D439DF5C8}"/>
              </a:ext>
            </a:extLst>
          </p:cNvPr>
          <p:cNvSpPr txBox="1"/>
          <p:nvPr/>
        </p:nvSpPr>
        <p:spPr>
          <a:xfrm>
            <a:off x="9241792" y="2255867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5, s. 127-152 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559EF332-DFDC-C4EF-C01D-3226A55DE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080" y="2255867"/>
            <a:ext cx="1093822" cy="154321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D1DAC747-F5C8-662D-B2B3-BFDDB19DADD7}"/>
              </a:ext>
            </a:extLst>
          </p:cNvPr>
          <p:cNvSpPr txBox="1"/>
          <p:nvPr/>
        </p:nvSpPr>
        <p:spPr>
          <a:xfrm>
            <a:off x="9241792" y="2666999"/>
            <a:ext cx="2291418" cy="523220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400" b="0" dirty="0"/>
              <a:t>Refleksjonsspørsmål og øvingsoppgaver, s. 153-154</a:t>
            </a:r>
          </a:p>
        </p:txBody>
      </p:sp>
      <p:sp>
        <p:nvSpPr>
          <p:cNvPr id="90" name="Arrow: Pentagon 89">
            <a:extLst>
              <a:ext uri="{FF2B5EF4-FFF2-40B4-BE49-F238E27FC236}">
                <a16:creationId xmlns:a16="http://schemas.microsoft.com/office/drawing/2014/main" id="{0E840DCB-DD42-25B1-9D55-E25BC1556953}"/>
              </a:ext>
            </a:extLst>
          </p:cNvPr>
          <p:cNvSpPr/>
          <p:nvPr/>
        </p:nvSpPr>
        <p:spPr>
          <a:xfrm>
            <a:off x="8064080" y="1452669"/>
            <a:ext cx="3485154" cy="738000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>
            <a:spAutoFit/>
          </a:bodyPr>
          <a:lstStyle/>
          <a:p>
            <a:r>
              <a:rPr lang="nb-NO" sz="2200" b="1" dirty="0"/>
              <a:t>Foretaksstrategi</a:t>
            </a:r>
            <a:endParaRPr lang="nb-NO" sz="22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8296D9A-911A-F6F0-D3C4-AE187BB5DF63}"/>
              </a:ext>
            </a:extLst>
          </p:cNvPr>
          <p:cNvSpPr txBox="1"/>
          <p:nvPr/>
        </p:nvSpPr>
        <p:spPr>
          <a:xfrm>
            <a:off x="9318702" y="1076440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9. nov., kl 08:15-10:00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25B3F6-A613-763D-77A7-7B868A954FFD}"/>
              </a:ext>
            </a:extLst>
          </p:cNvPr>
          <p:cNvSpPr txBox="1"/>
          <p:nvPr/>
        </p:nvSpPr>
        <p:spPr>
          <a:xfrm>
            <a:off x="8064081" y="1076441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#9</a:t>
            </a:r>
          </a:p>
        </p:txBody>
      </p:sp>
      <p:sp>
        <p:nvSpPr>
          <p:cNvPr id="32" name="Tittel 1">
            <a:extLst>
              <a:ext uri="{FF2B5EF4-FFF2-40B4-BE49-F238E27FC236}">
                <a16:creationId xmlns:a16="http://schemas.microsoft.com/office/drawing/2014/main" id="{1721208F-77DA-8834-DB5E-04D02A79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06" y="486264"/>
            <a:ext cx="11797594" cy="397032"/>
          </a:xfrm>
          <a:noFill/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Calibri  "/>
                <a:ea typeface="+mn-ea"/>
                <a:cs typeface="+mn-cs"/>
              </a:rPr>
              <a:t>BUS101 – Bedriftsøkonomiske sammenhenger; undervisningsplan, høsten 2022</a:t>
            </a:r>
          </a:p>
        </p:txBody>
      </p:sp>
    </p:spTree>
    <p:extLst>
      <p:ext uri="{BB962C8B-B14F-4D97-AF65-F5344CB8AC3E}">
        <p14:creationId xmlns:p14="http://schemas.microsoft.com/office/powerpoint/2010/main" val="3785703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8">
            <a:extLst>
              <a:ext uri="{FF2B5EF4-FFF2-40B4-BE49-F238E27FC236}">
                <a16:creationId xmlns:a16="http://schemas.microsoft.com/office/drawing/2014/main" id="{EA4832A3-057B-4191-A382-D07831861C8D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42" name="Slide Number Placeholder 9">
            <a:extLst>
              <a:ext uri="{FF2B5EF4-FFF2-40B4-BE49-F238E27FC236}">
                <a16:creationId xmlns:a16="http://schemas.microsoft.com/office/drawing/2014/main" id="{0727A92B-7BE6-4ED3-8AF5-D4E8AD3F22AB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19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3B422C-0DF1-B693-661A-571144593294}"/>
              </a:ext>
            </a:extLst>
          </p:cNvPr>
          <p:cNvSpPr txBox="1"/>
          <p:nvPr/>
        </p:nvSpPr>
        <p:spPr>
          <a:xfrm>
            <a:off x="522629" y="3846508"/>
            <a:ext cx="3485154" cy="216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>
            <a:defPPr>
              <a:defRPr lang="en-US"/>
            </a:defPPr>
            <a:lvl1pPr marL="285750" indent="-216000"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nb-NO" dirty="0"/>
              <a:t>Segmentering </a:t>
            </a:r>
          </a:p>
          <a:p>
            <a:r>
              <a:rPr lang="nb-NO" dirty="0"/>
              <a:t>Distribusjon og distribusjonskanaler </a:t>
            </a:r>
          </a:p>
          <a:p>
            <a:r>
              <a:rPr lang="nb-NO" dirty="0"/>
              <a:t>Markedsføringsmiksen: de 4 P-ene </a:t>
            </a:r>
          </a:p>
          <a:p>
            <a:r>
              <a:rPr lang="nb-NO" dirty="0"/>
              <a:t>Adopsjonsprosessen og produktlivssykluser </a:t>
            </a:r>
          </a:p>
          <a:p>
            <a:r>
              <a:rPr lang="nb-NO" dirty="0"/>
              <a:t>Digital markedsføring </a:t>
            </a:r>
          </a:p>
          <a:p>
            <a:r>
              <a:rPr lang="nb-NO" dirty="0"/>
              <a:t>Grønnvasking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6BFCFF-BEDC-135E-2183-6EFDE7FD8E49}"/>
              </a:ext>
            </a:extLst>
          </p:cNvPr>
          <p:cNvSpPr txBox="1"/>
          <p:nvPr/>
        </p:nvSpPr>
        <p:spPr>
          <a:xfrm>
            <a:off x="1700341" y="2272959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6, s. 155-170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0C30DEF-34BE-BB97-E7E8-91318D1F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29" y="2272959"/>
            <a:ext cx="1093822" cy="15432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4AADB9A-E840-AC93-F554-3108BDD5176A}"/>
              </a:ext>
            </a:extLst>
          </p:cNvPr>
          <p:cNvSpPr txBox="1"/>
          <p:nvPr/>
        </p:nvSpPr>
        <p:spPr>
          <a:xfrm>
            <a:off x="1700341" y="2684091"/>
            <a:ext cx="2291418" cy="523220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400" b="0" dirty="0"/>
              <a:t>Refleksjonsspørsmål og øvingsoppgaver, s. 176-177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B400D6CD-9D1C-43C7-0ECD-FF28C6B68AD0}"/>
              </a:ext>
            </a:extLst>
          </p:cNvPr>
          <p:cNvSpPr/>
          <p:nvPr/>
        </p:nvSpPr>
        <p:spPr>
          <a:xfrm>
            <a:off x="522628" y="1438406"/>
            <a:ext cx="3485154" cy="720000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 anchor="ctr" anchorCtr="0">
            <a:spAutoFit/>
          </a:bodyPr>
          <a:lstStyle/>
          <a:p>
            <a:r>
              <a:rPr lang="nb-NO" sz="2200" b="1" dirty="0"/>
              <a:t>Markedsføring</a:t>
            </a:r>
            <a:endParaRPr lang="nb-NO" sz="2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56037-D43D-7152-2A38-42EF10ED232B}"/>
              </a:ext>
            </a:extLst>
          </p:cNvPr>
          <p:cNvSpPr txBox="1"/>
          <p:nvPr/>
        </p:nvSpPr>
        <p:spPr>
          <a:xfrm>
            <a:off x="1777251" y="1076440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16. nov., kl 08:15-10:00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174372-5405-1988-ADC7-7C7569655DBB}"/>
              </a:ext>
            </a:extLst>
          </p:cNvPr>
          <p:cNvSpPr txBox="1"/>
          <p:nvPr/>
        </p:nvSpPr>
        <p:spPr>
          <a:xfrm>
            <a:off x="522630" y="1076441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#10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9EEAA7-BA4E-7B4C-289A-658FDCDD0DAB}"/>
              </a:ext>
            </a:extLst>
          </p:cNvPr>
          <p:cNvSpPr txBox="1"/>
          <p:nvPr/>
        </p:nvSpPr>
        <p:spPr>
          <a:xfrm>
            <a:off x="4293354" y="3846507"/>
            <a:ext cx="3485154" cy="216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>
            <a:defPPr>
              <a:defRPr lang="en-US"/>
            </a:defPPr>
            <a:lvl1pPr marL="285750" indent="-216000"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nb-NO" dirty="0"/>
              <a:t>Vi har vært så heldige å få Jan Blichfeldt som gjesteforeleser denne dagen. Mange vil hevde at Jan er blant de i Norge som kan mest om markedsføring, i særdeleshet merkevarebygging.</a:t>
            </a:r>
          </a:p>
          <a:p>
            <a:pPr marL="241200" lvl="1"/>
            <a:r>
              <a:rPr lang="nb-NO" sz="1250" dirty="0"/>
              <a:t> https://no.wikipedia.org/wiki/Jan_Blichfeldt</a:t>
            </a:r>
            <a:endParaRPr lang="nb-NO" dirty="0"/>
          </a:p>
          <a:p>
            <a:endParaRPr lang="nb-NO" dirty="0"/>
          </a:p>
        </p:txBody>
      </p:sp>
      <p:sp>
        <p:nvSpPr>
          <p:cNvPr id="76" name="Arrow: Pentagon 75">
            <a:extLst>
              <a:ext uri="{FF2B5EF4-FFF2-40B4-BE49-F238E27FC236}">
                <a16:creationId xmlns:a16="http://schemas.microsoft.com/office/drawing/2014/main" id="{68F3D972-98C7-99D4-5E4B-9221FA5A9D45}"/>
              </a:ext>
            </a:extLst>
          </p:cNvPr>
          <p:cNvSpPr/>
          <p:nvPr/>
        </p:nvSpPr>
        <p:spPr>
          <a:xfrm>
            <a:off x="4293354" y="1418879"/>
            <a:ext cx="3485154" cy="769441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 anchor="ctr" anchorCtr="0">
            <a:spAutoFit/>
          </a:bodyPr>
          <a:lstStyle/>
          <a:p>
            <a:r>
              <a:rPr lang="nb-NO" sz="2200" b="1" dirty="0"/>
              <a:t>Markedsføring med vekt på merkevarebygging</a:t>
            </a:r>
            <a:endParaRPr lang="nb-NO" sz="22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C0D1BA-095E-D310-5333-EB718EC3301D}"/>
              </a:ext>
            </a:extLst>
          </p:cNvPr>
          <p:cNvSpPr txBox="1"/>
          <p:nvPr/>
        </p:nvSpPr>
        <p:spPr>
          <a:xfrm>
            <a:off x="5547976" y="1076440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23. nov., kl 08:15-10:00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666B55-1A71-734F-F1F2-6ECFE4126787}"/>
              </a:ext>
            </a:extLst>
          </p:cNvPr>
          <p:cNvSpPr txBox="1"/>
          <p:nvPr/>
        </p:nvSpPr>
        <p:spPr>
          <a:xfrm>
            <a:off x="4293355" y="1076441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#11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A62F35-AF8D-88DA-5139-CBF678F612E1}"/>
              </a:ext>
            </a:extLst>
          </p:cNvPr>
          <p:cNvSpPr txBox="1">
            <a:spLocks noChangeAspect="1"/>
          </p:cNvSpPr>
          <p:nvPr/>
        </p:nvSpPr>
        <p:spPr>
          <a:xfrm>
            <a:off x="522628" y="6036847"/>
            <a:ext cx="3485155" cy="307777"/>
          </a:xfrm>
          <a:prstGeom prst="rect">
            <a:avLst/>
          </a:prstGeom>
          <a:solidFill>
            <a:srgbClr val="578438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Arbeidskrav #5 (innleveringsfrist 29/11/22)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4894506-79D8-D227-F8EF-9A7A7275C152}"/>
              </a:ext>
            </a:extLst>
          </p:cNvPr>
          <p:cNvSpPr txBox="1"/>
          <p:nvPr/>
        </p:nvSpPr>
        <p:spPr>
          <a:xfrm>
            <a:off x="8064080" y="3846507"/>
            <a:ext cx="3485154" cy="216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>
            <a:defPPr>
              <a:defRPr lang="en-US"/>
            </a:defPPr>
            <a:lvl1pPr marL="285750" indent="-216000"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nb-NO" dirty="0"/>
              <a:t>Organisasjonsteori</a:t>
            </a:r>
          </a:p>
          <a:p>
            <a:r>
              <a:rPr lang="nb-NO" dirty="0"/>
              <a:t>Organisasjonspsykologi</a:t>
            </a:r>
          </a:p>
          <a:p>
            <a:r>
              <a:rPr lang="nb-NO" dirty="0"/>
              <a:t>Organisasjonsdesign / bedriftens overordnede struktur </a:t>
            </a:r>
          </a:p>
          <a:p>
            <a:r>
              <a:rPr lang="nb-NO" dirty="0"/>
              <a:t>Hva er god ledelse?</a:t>
            </a:r>
          </a:p>
          <a:p>
            <a:r>
              <a:rPr lang="nb-NO" dirty="0"/>
              <a:t>Organisasjonskultur (bl.a. på tvers av landegrenser)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14A9384-D90E-9131-57A2-146D439DF5C8}"/>
              </a:ext>
            </a:extLst>
          </p:cNvPr>
          <p:cNvSpPr txBox="1"/>
          <p:nvPr/>
        </p:nvSpPr>
        <p:spPr>
          <a:xfrm>
            <a:off x="9241792" y="2272959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7, s. 179-197 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559EF332-DFDC-C4EF-C01D-3226A55DE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080" y="2272959"/>
            <a:ext cx="1093822" cy="154321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D1DAC747-F5C8-662D-B2B3-BFDDB19DADD7}"/>
              </a:ext>
            </a:extLst>
          </p:cNvPr>
          <p:cNvSpPr txBox="1"/>
          <p:nvPr/>
        </p:nvSpPr>
        <p:spPr>
          <a:xfrm>
            <a:off x="9241792" y="2684091"/>
            <a:ext cx="2291418" cy="523220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400" b="0" dirty="0"/>
              <a:t>Refleksjonsspørsmål og øvingsoppgaver, s. 197-198</a:t>
            </a:r>
          </a:p>
        </p:txBody>
      </p:sp>
      <p:sp>
        <p:nvSpPr>
          <p:cNvPr id="90" name="Arrow: Pentagon 89">
            <a:extLst>
              <a:ext uri="{FF2B5EF4-FFF2-40B4-BE49-F238E27FC236}">
                <a16:creationId xmlns:a16="http://schemas.microsoft.com/office/drawing/2014/main" id="{0E840DCB-DD42-25B1-9D55-E25BC1556953}"/>
              </a:ext>
            </a:extLst>
          </p:cNvPr>
          <p:cNvSpPr/>
          <p:nvPr/>
        </p:nvSpPr>
        <p:spPr>
          <a:xfrm>
            <a:off x="8064080" y="1438406"/>
            <a:ext cx="3485154" cy="720000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 anchor="ctr" anchorCtr="0">
            <a:spAutoFit/>
          </a:bodyPr>
          <a:lstStyle/>
          <a:p>
            <a:r>
              <a:rPr lang="nb-NO" sz="2200" b="1" dirty="0"/>
              <a:t>Organisasjon og ledelse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8296D9A-911A-F6F0-D3C4-AE187BB5DF63}"/>
              </a:ext>
            </a:extLst>
          </p:cNvPr>
          <p:cNvSpPr txBox="1"/>
          <p:nvPr/>
        </p:nvSpPr>
        <p:spPr>
          <a:xfrm>
            <a:off x="9318702" y="1076440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30. nov., kl 08:15-10:00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25B3F6-A613-763D-77A7-7B868A954FFD}"/>
              </a:ext>
            </a:extLst>
          </p:cNvPr>
          <p:cNvSpPr txBox="1"/>
          <p:nvPr/>
        </p:nvSpPr>
        <p:spPr>
          <a:xfrm>
            <a:off x="8064081" y="1076441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#12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F1C5C9E-D64E-04C2-8CAE-BB6E6E177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354" y="2236670"/>
            <a:ext cx="2399012" cy="9343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731536-C4D8-5CDB-B19E-A2FEB3E231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56" y="2219578"/>
            <a:ext cx="1002252" cy="14323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037BB44-8C84-D52D-5CCD-E85ADF3D8586}"/>
              </a:ext>
            </a:extLst>
          </p:cNvPr>
          <p:cNvSpPr txBox="1"/>
          <p:nvPr/>
        </p:nvSpPr>
        <p:spPr>
          <a:xfrm>
            <a:off x="4293354" y="3276815"/>
            <a:ext cx="2399012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Kap. 6, s. 171-176</a:t>
            </a:r>
          </a:p>
        </p:txBody>
      </p:sp>
      <p:sp>
        <p:nvSpPr>
          <p:cNvPr id="35" name="Tittel 1">
            <a:extLst>
              <a:ext uri="{FF2B5EF4-FFF2-40B4-BE49-F238E27FC236}">
                <a16:creationId xmlns:a16="http://schemas.microsoft.com/office/drawing/2014/main" id="{899A07BA-FB4F-79EC-BA93-9C2A9142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06" y="486264"/>
            <a:ext cx="11797594" cy="397032"/>
          </a:xfrm>
          <a:noFill/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Calibri  "/>
                <a:ea typeface="+mn-ea"/>
                <a:cs typeface="+mn-cs"/>
              </a:rPr>
              <a:t>BUS101 – Bedriftsøkonomiske sammenhenger; undervisningsplan, høsten 2022</a:t>
            </a:r>
            <a:endParaRPr lang="nb-NO" sz="2200" i="1" dirty="0">
              <a:solidFill>
                <a:schemeClr val="accent5">
                  <a:lumMod val="50000"/>
                </a:schemeClr>
              </a:solidFill>
              <a:latin typeface="Calibri 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2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0C5E78-7F66-431B-BF31-A8C16B17BD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71" y="304029"/>
            <a:ext cx="10728675" cy="5055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b="1" dirty="0"/>
              <a:t>Dagens agenda</a:t>
            </a:r>
          </a:p>
        </p:txBody>
      </p:sp>
      <p:sp>
        <p:nvSpPr>
          <p:cNvPr id="7" name="Undertittel 7"/>
          <p:cNvSpPr>
            <a:spLocks noGrp="1"/>
          </p:cNvSpPr>
          <p:nvPr>
            <p:ph type="subTitle" idx="1"/>
          </p:nvPr>
        </p:nvSpPr>
        <p:spPr>
          <a:xfrm>
            <a:off x="625614" y="898865"/>
            <a:ext cx="10728675" cy="369332"/>
          </a:xfrm>
        </p:spPr>
        <p:txBody>
          <a:bodyPr/>
          <a:lstStyle/>
          <a:p>
            <a:r>
              <a:rPr lang="nb-NO" sz="2600" b="1" dirty="0">
                <a:latin typeface="+mj-lt"/>
                <a:ea typeface="+mj-ea"/>
                <a:cs typeface="+mj-cs"/>
              </a:rPr>
              <a:t>Forelesning #1; Intro + Hva er en bedrift?</a:t>
            </a:r>
          </a:p>
          <a:p>
            <a:endParaRPr lang="nb-NO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95662" y="1800553"/>
            <a:ext cx="10800675" cy="38683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Kort intro av meg selv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Hensikten(e) med BUS101 – vise at ting henger sammen; legge til grunn den videst mulige definisjon av fagområdet bedriftsøkonomi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Praktisk info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De 4 C-ene (evt. 5 K-ene) – diskusjon og refleksjon!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Om bedriftsøkonomi og bærekraft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Om bedriftsøkonomi og matematikk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Arbeidskrav #1</a:t>
            </a: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Undertittel 7">
            <a:extLst>
              <a:ext uri="{FF2B5EF4-FFF2-40B4-BE49-F238E27FC236}">
                <a16:creationId xmlns:a16="http://schemas.microsoft.com/office/drawing/2014/main" id="{87FFE32B-0550-41E4-B938-450F70492F97}"/>
              </a:ext>
            </a:extLst>
          </p:cNvPr>
          <p:cNvSpPr txBox="1">
            <a:spLocks/>
          </p:cNvSpPr>
          <p:nvPr/>
        </p:nvSpPr>
        <p:spPr>
          <a:xfrm>
            <a:off x="625614" y="1284782"/>
            <a:ext cx="10728675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>
                <a:latin typeface="+mj-lt"/>
              </a:rPr>
              <a:t>Onsdag, 7. september 2022</a:t>
            </a:r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F225ECA0-ACB0-6EEB-5989-D6EA802735D4}"/>
              </a:ext>
            </a:extLst>
          </p:cNvPr>
          <p:cNvSpPr txBox="1">
            <a:spLocks/>
          </p:cNvSpPr>
          <p:nvPr/>
        </p:nvSpPr>
        <p:spPr>
          <a:xfrm>
            <a:off x="10213791" y="6599888"/>
            <a:ext cx="1748595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>
              <a:defRPr sz="70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nb-NO" dirty="0">
                <a:solidFill>
                  <a:schemeClr val="bg1"/>
                </a:solidFill>
              </a:rPr>
              <a:t>BUS101_Bedriftsøkonomiske sammenhenger</a:t>
            </a:r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DC6403E3-35B5-3D13-71C0-A53F4881F152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1"/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1"/>
                </a:solidFill>
                <a:cs typeface="Calibri" panose="020F0502020204030204" pitchFamily="34" charset="0"/>
              </a:rPr>
              <a:pPr algn="r"/>
              <a:t>2</a:t>
            </a:fld>
            <a:endParaRPr lang="nb-NO" altLang="nb-NO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8">
            <a:extLst>
              <a:ext uri="{FF2B5EF4-FFF2-40B4-BE49-F238E27FC236}">
                <a16:creationId xmlns:a16="http://schemas.microsoft.com/office/drawing/2014/main" id="{EA4832A3-057B-4191-A382-D07831861C8D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42" name="Slide Number Placeholder 9">
            <a:extLst>
              <a:ext uri="{FF2B5EF4-FFF2-40B4-BE49-F238E27FC236}">
                <a16:creationId xmlns:a16="http://schemas.microsoft.com/office/drawing/2014/main" id="{0727A92B-7BE6-4ED3-8AF5-D4E8AD3F22AB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20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3B422C-0DF1-B693-661A-571144593294}"/>
              </a:ext>
            </a:extLst>
          </p:cNvPr>
          <p:cNvSpPr txBox="1"/>
          <p:nvPr/>
        </p:nvSpPr>
        <p:spPr>
          <a:xfrm>
            <a:off x="522629" y="3829416"/>
            <a:ext cx="3485154" cy="2340000"/>
          </a:xfrm>
          <a:prstGeom prst="rect">
            <a:avLst/>
          </a:prstGeom>
          <a:solidFill>
            <a:srgbClr val="CDE4BE"/>
          </a:solidFill>
        </p:spPr>
        <p:txBody>
          <a:bodyPr wrap="square" lIns="90000" tIns="72000" rtlCol="0">
            <a:spAutoFit/>
          </a:bodyPr>
          <a:lstStyle>
            <a:defPPr>
              <a:defRPr lang="en-US"/>
            </a:defPPr>
            <a:lvl1pPr marL="285750" indent="-216000"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nb-NO" dirty="0"/>
              <a:t>Bedriftsøkonomiske sammenhenger i praksis</a:t>
            </a:r>
          </a:p>
          <a:p>
            <a:r>
              <a:rPr lang="nb-NO" dirty="0"/>
              <a:t>Bedriftsøkonomiske og samfunnsøkonomiske sammenhenger</a:t>
            </a:r>
          </a:p>
          <a:p>
            <a:r>
              <a:rPr lang="nb-NO" dirty="0"/>
              <a:t>Hvordan lese en årsrapport</a:t>
            </a:r>
          </a:p>
          <a:p>
            <a:r>
              <a:rPr lang="nb-NO" dirty="0"/>
              <a:t>Gjennomgang av utvalgte eksamensoppgaver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6BFCFF-BEDC-135E-2183-6EFDE7FD8E49}"/>
              </a:ext>
            </a:extLst>
          </p:cNvPr>
          <p:cNvSpPr txBox="1"/>
          <p:nvPr/>
        </p:nvSpPr>
        <p:spPr>
          <a:xfrm>
            <a:off x="1700341" y="2255867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Hele boken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0C30DEF-34BE-BB97-E7E8-91318D1F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29" y="2255867"/>
            <a:ext cx="1093822" cy="1543210"/>
          </a:xfrm>
          <a:prstGeom prst="rect">
            <a:avLst/>
          </a:prstGeom>
        </p:spPr>
      </p:pic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B400D6CD-9D1C-43C7-0ECD-FF28C6B68AD0}"/>
              </a:ext>
            </a:extLst>
          </p:cNvPr>
          <p:cNvSpPr/>
          <p:nvPr/>
        </p:nvSpPr>
        <p:spPr>
          <a:xfrm>
            <a:off x="522629" y="1452670"/>
            <a:ext cx="3485154" cy="769441"/>
          </a:xfrm>
          <a:prstGeom prst="homePlate">
            <a:avLst/>
          </a:prstGeom>
          <a:solidFill>
            <a:srgbClr val="B0D498"/>
          </a:solidFill>
        </p:spPr>
        <p:txBody>
          <a:bodyPr wrap="square" lIns="144000" rtlCol="0">
            <a:spAutoFit/>
          </a:bodyPr>
          <a:lstStyle/>
          <a:p>
            <a:r>
              <a:rPr lang="nb-NO" sz="2200" b="1" dirty="0"/>
              <a:t>Oppsummering / eksamensforberedelser</a:t>
            </a:r>
            <a:endParaRPr lang="nb-NO" sz="2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56037-D43D-7152-2A38-42EF10ED232B}"/>
              </a:ext>
            </a:extLst>
          </p:cNvPr>
          <p:cNvSpPr txBox="1"/>
          <p:nvPr/>
        </p:nvSpPr>
        <p:spPr>
          <a:xfrm>
            <a:off x="1777251" y="1076440"/>
            <a:ext cx="22305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nb-NO" sz="1200" b="0" dirty="0">
                <a:solidFill>
                  <a:schemeClr val="bg1"/>
                </a:solidFill>
              </a:rPr>
              <a:t>Ons. 7. des., kl 08:15-10:00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174372-5405-1988-ADC7-7C7569655DBB}"/>
              </a:ext>
            </a:extLst>
          </p:cNvPr>
          <p:cNvSpPr txBox="1"/>
          <p:nvPr/>
        </p:nvSpPr>
        <p:spPr>
          <a:xfrm>
            <a:off x="522630" y="1076441"/>
            <a:ext cx="1177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200" b="0" dirty="0">
                <a:solidFill>
                  <a:schemeClr val="bg1"/>
                </a:solidFill>
              </a:rPr>
              <a:t>Forelesning #13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C06ABF-2519-7B30-425F-D63097E658DA}"/>
              </a:ext>
            </a:extLst>
          </p:cNvPr>
          <p:cNvSpPr txBox="1"/>
          <p:nvPr/>
        </p:nvSpPr>
        <p:spPr>
          <a:xfrm>
            <a:off x="1700341" y="2646090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s. 199-205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E02EE-83E0-E49B-88C8-2046954DC615}"/>
              </a:ext>
            </a:extLst>
          </p:cNvPr>
          <p:cNvSpPr txBox="1"/>
          <p:nvPr/>
        </p:nvSpPr>
        <p:spPr>
          <a:xfrm>
            <a:off x="1700340" y="3014983"/>
            <a:ext cx="2291418" cy="338554"/>
          </a:xfrm>
          <a:prstGeom prst="rect">
            <a:avLst/>
          </a:prstGeom>
          <a:solidFill>
            <a:srgbClr val="BDDB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nb-NO" sz="1600" b="0" dirty="0"/>
              <a:t>s. 207-208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B146B75-9E36-A9F9-609E-D1A58036613B}"/>
              </a:ext>
            </a:extLst>
          </p:cNvPr>
          <p:cNvSpPr txBox="1">
            <a:spLocks/>
          </p:cNvSpPr>
          <p:nvPr/>
        </p:nvSpPr>
        <p:spPr>
          <a:xfrm>
            <a:off x="394406" y="486264"/>
            <a:ext cx="11797594" cy="3970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Calibri  "/>
                <a:ea typeface="+mn-ea"/>
                <a:cs typeface="+mn-cs"/>
              </a:rPr>
              <a:t>BUS101 – Bedriftsøkonomiske sammenhenger; undervisningsplan, høsten 2022</a:t>
            </a:r>
            <a:endParaRPr lang="nb-NO" sz="2200" i="1" dirty="0">
              <a:solidFill>
                <a:schemeClr val="accent5">
                  <a:lumMod val="50000"/>
                </a:schemeClr>
              </a:solidFill>
              <a:latin typeface="Calibri  "/>
              <a:ea typeface="+mn-ea"/>
              <a:cs typeface="+mn-cs"/>
            </a:endParaRPr>
          </a:p>
        </p:txBody>
      </p:sp>
      <p:pic>
        <p:nvPicPr>
          <p:cNvPr id="4098" name="Picture 2" descr="Unified Platform - Zoho One">
            <a:extLst>
              <a:ext uri="{FF2B5EF4-FFF2-40B4-BE49-F238E27FC236}">
                <a16:creationId xmlns:a16="http://schemas.microsoft.com/office/drawing/2014/main" id="{E76B564C-0DE4-8F22-FD6C-CBCA7F61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29" y="1634039"/>
            <a:ext cx="4931642" cy="406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5AC504FF-0939-46EA-2779-9B270127247F}"/>
              </a:ext>
            </a:extLst>
          </p:cNvPr>
          <p:cNvSpPr/>
          <p:nvPr/>
        </p:nvSpPr>
        <p:spPr>
          <a:xfrm>
            <a:off x="4562475" y="3353537"/>
            <a:ext cx="1933575" cy="1311540"/>
          </a:xfrm>
          <a:prstGeom prst="notchedRightArrow">
            <a:avLst/>
          </a:prstGeom>
          <a:solidFill>
            <a:srgbClr val="C5E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E2EFD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6381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402"/>
            <a:ext cx="12192001" cy="6851598"/>
          </a:xfrm>
          <a:prstGeom prst="rect">
            <a:avLst/>
          </a:prstGeom>
        </p:spPr>
      </p:pic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4347A4A-095F-07AF-CF59-940144CA0850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1"/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1D9B0E9C-EB45-0E3D-C92E-EFF30D130DB5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1"/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1"/>
                </a:solidFill>
                <a:cs typeface="Calibri" panose="020F0502020204030204" pitchFamily="34" charset="0"/>
              </a:rPr>
              <a:pPr algn="r"/>
              <a:t>21</a:t>
            </a:fld>
            <a:endParaRPr lang="nb-NO" altLang="nb-NO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1B7FEC9-6067-66DD-068E-DA5F3A805311}"/>
              </a:ext>
            </a:extLst>
          </p:cNvPr>
          <p:cNvSpPr/>
          <p:nvPr/>
        </p:nvSpPr>
        <p:spPr>
          <a:xfrm>
            <a:off x="1155033" y="160421"/>
            <a:ext cx="9897978" cy="6397437"/>
          </a:xfrm>
          <a:prstGeom prst="ellipse">
            <a:avLst/>
          </a:prstGeom>
          <a:solidFill>
            <a:srgbClr val="4D73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09B1ABA-98CE-4FAF-AA7A-8D9A45DCA023}"/>
              </a:ext>
            </a:extLst>
          </p:cNvPr>
          <p:cNvSpPr/>
          <p:nvPr/>
        </p:nvSpPr>
        <p:spPr>
          <a:xfrm>
            <a:off x="1700463" y="1395663"/>
            <a:ext cx="8823159" cy="5162196"/>
          </a:xfrm>
          <a:prstGeom prst="ellipse">
            <a:avLst/>
          </a:prstGeom>
          <a:solidFill>
            <a:srgbClr val="5F8F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BA8C0CC-3DDF-4630-BFB4-C8336E64265A}"/>
              </a:ext>
            </a:extLst>
          </p:cNvPr>
          <p:cNvSpPr/>
          <p:nvPr/>
        </p:nvSpPr>
        <p:spPr>
          <a:xfrm>
            <a:off x="2158569" y="2743200"/>
            <a:ext cx="7814931" cy="3841472"/>
          </a:xfrm>
          <a:prstGeom prst="ellipse">
            <a:avLst/>
          </a:prstGeom>
          <a:solidFill>
            <a:srgbClr val="7DA78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CE28533-3CF3-4997-BC8E-BF313C355B5C}"/>
              </a:ext>
            </a:extLst>
          </p:cNvPr>
          <p:cNvSpPr/>
          <p:nvPr/>
        </p:nvSpPr>
        <p:spPr>
          <a:xfrm>
            <a:off x="2640854" y="3979552"/>
            <a:ext cx="6730409" cy="2504981"/>
          </a:xfrm>
          <a:prstGeom prst="ellipse">
            <a:avLst/>
          </a:prstGeom>
          <a:solidFill>
            <a:srgbClr val="9BBB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AD8A098-F605-433A-9282-6A54DB792FA1}"/>
              </a:ext>
            </a:extLst>
          </p:cNvPr>
          <p:cNvSpPr/>
          <p:nvPr/>
        </p:nvSpPr>
        <p:spPr>
          <a:xfrm>
            <a:off x="3683781" y="5162467"/>
            <a:ext cx="4580389" cy="1395392"/>
          </a:xfrm>
          <a:prstGeom prst="ellipse">
            <a:avLst/>
          </a:prstGeom>
          <a:solidFill>
            <a:srgbClr val="CADCC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5EB906-1482-4AEF-8442-2717843B3476}"/>
              </a:ext>
            </a:extLst>
          </p:cNvPr>
          <p:cNvSpPr/>
          <p:nvPr/>
        </p:nvSpPr>
        <p:spPr>
          <a:xfrm>
            <a:off x="3018035" y="4905771"/>
            <a:ext cx="6096000" cy="2200150"/>
          </a:xfrm>
          <a:prstGeom prst="rect">
            <a:avLst/>
          </a:prstGeom>
        </p:spPr>
        <p:txBody>
          <a:bodyPr spcFirstLastPara="1" numCol="1">
            <a:prstTxWarp prst="textArchUp">
              <a:avLst>
                <a:gd name="adj" fmla="val 10619896"/>
              </a:avLst>
            </a:prstTxWarp>
            <a:spAutoFit/>
          </a:bodyPr>
          <a:lstStyle/>
          <a:p>
            <a:pPr algn="ctr"/>
            <a:r>
              <a:rPr lang="nb-NO" sz="4800" b="1" dirty="0">
                <a:latin typeface="Minion pro"/>
              </a:rPr>
              <a:t>K</a:t>
            </a:r>
            <a:r>
              <a:rPr lang="nb-NO" sz="3600" dirty="0">
                <a:latin typeface="Minion pro"/>
              </a:rPr>
              <a:t>oordinering</a:t>
            </a:r>
          </a:p>
          <a:p>
            <a:pPr algn="ctr"/>
            <a:r>
              <a:rPr lang="nb-NO" sz="2000" dirty="0">
                <a:latin typeface="Minion pro"/>
              </a:rPr>
              <a:t>jobbe med andre for å oppnå mål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9388BDA-3753-45B0-BD82-6EE351C564C1}"/>
              </a:ext>
            </a:extLst>
          </p:cNvPr>
          <p:cNvSpPr/>
          <p:nvPr/>
        </p:nvSpPr>
        <p:spPr>
          <a:xfrm>
            <a:off x="2943813" y="3719072"/>
            <a:ext cx="6304375" cy="2368662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spAutoFit/>
          </a:bodyPr>
          <a:lstStyle/>
          <a:p>
            <a:pPr algn="ctr"/>
            <a:r>
              <a:rPr lang="nb-NO" sz="5400" b="1" dirty="0">
                <a:latin typeface="Minion pro"/>
              </a:rPr>
              <a:t>K</a:t>
            </a:r>
            <a:r>
              <a:rPr lang="nb-NO" sz="3600" dirty="0">
                <a:latin typeface="Minion pro"/>
              </a:rPr>
              <a:t>ommunikasjon</a:t>
            </a:r>
          </a:p>
          <a:p>
            <a:pPr algn="ctr"/>
            <a:r>
              <a:rPr lang="nb-NO" sz="2000" dirty="0">
                <a:latin typeface="Minion pro"/>
              </a:rPr>
              <a:t>forstå og videreformidle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DF5145C-7085-4E48-879C-753F9552B2D5}"/>
              </a:ext>
            </a:extLst>
          </p:cNvPr>
          <p:cNvSpPr/>
          <p:nvPr/>
        </p:nvSpPr>
        <p:spPr>
          <a:xfrm>
            <a:off x="2793136" y="2497303"/>
            <a:ext cx="6522098" cy="2200150"/>
          </a:xfrm>
          <a:prstGeom prst="rect">
            <a:avLst/>
          </a:prstGeom>
        </p:spPr>
        <p:txBody>
          <a:bodyPr>
            <a:prstTxWarp prst="textArchUp">
              <a:avLst>
                <a:gd name="adj" fmla="val 10619896"/>
              </a:avLst>
            </a:prstTxWarp>
            <a:spAutoFit/>
          </a:bodyPr>
          <a:lstStyle/>
          <a:p>
            <a:pPr algn="ctr"/>
            <a:r>
              <a:rPr lang="nb-NO" sz="6000" b="1" dirty="0">
                <a:latin typeface="Minion pro"/>
              </a:rPr>
              <a:t>K</a:t>
            </a:r>
            <a:r>
              <a:rPr lang="nb-NO" sz="4400" dirty="0">
                <a:latin typeface="Minion pro"/>
              </a:rPr>
              <a:t>reativitet</a:t>
            </a:r>
          </a:p>
          <a:p>
            <a:pPr algn="ctr"/>
            <a:r>
              <a:rPr lang="nb-NO" dirty="0">
                <a:latin typeface="Minion pro"/>
              </a:rPr>
              <a:t>finne nye måter ved å se sammenhenger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B40A1-D5D1-4AA7-A1B6-32C5B6E13B9E}"/>
              </a:ext>
            </a:extLst>
          </p:cNvPr>
          <p:cNvSpPr txBox="1"/>
          <p:nvPr/>
        </p:nvSpPr>
        <p:spPr>
          <a:xfrm>
            <a:off x="3048699" y="6087638"/>
            <a:ext cx="6094602" cy="1970421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algn="ctr">
              <a:defRPr sz="4400" b="1">
                <a:latin typeface="Minion pro"/>
              </a:defRPr>
            </a:lvl1pPr>
          </a:lstStyle>
          <a:p>
            <a:r>
              <a:rPr lang="nb-NO" dirty="0"/>
              <a:t>K</a:t>
            </a:r>
            <a:r>
              <a:rPr lang="nb-NO" sz="3000" b="0" dirty="0"/>
              <a:t>ritisk tenkning</a:t>
            </a:r>
          </a:p>
          <a:p>
            <a:r>
              <a:rPr lang="nb-NO" sz="1700" b="0" dirty="0"/>
              <a:t>analysere og vurdere informasjon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F824D1-076F-3E82-0C65-19448420F66C}"/>
              </a:ext>
            </a:extLst>
          </p:cNvPr>
          <p:cNvSpPr/>
          <p:nvPr/>
        </p:nvSpPr>
        <p:spPr>
          <a:xfrm>
            <a:off x="2928840" y="1236607"/>
            <a:ext cx="6522098" cy="2200150"/>
          </a:xfrm>
          <a:prstGeom prst="rect">
            <a:avLst/>
          </a:prstGeom>
        </p:spPr>
        <p:txBody>
          <a:bodyPr>
            <a:prstTxWarp prst="textArchUp">
              <a:avLst>
                <a:gd name="adj" fmla="val 10619896"/>
              </a:avLst>
            </a:prstTxWarp>
            <a:spAutoFit/>
          </a:bodyPr>
          <a:lstStyle/>
          <a:p>
            <a:pPr algn="ctr"/>
            <a:r>
              <a:rPr lang="nb-NO" sz="6000" b="1" dirty="0">
                <a:latin typeface="Minion pro"/>
              </a:rPr>
              <a:t>K</a:t>
            </a:r>
            <a:r>
              <a:rPr lang="nb-NO" sz="4400" dirty="0">
                <a:latin typeface="Minion pro"/>
              </a:rPr>
              <a:t>ulturforståelse</a:t>
            </a:r>
          </a:p>
          <a:p>
            <a:pPr algn="ctr"/>
            <a:r>
              <a:rPr lang="nb-NO" dirty="0">
                <a:latin typeface="Minion pro"/>
              </a:rPr>
              <a:t>Internasjonal-, bedrifts-, organisasjons-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1EBDD9AB-E128-DD9D-74BE-BEA26D45C75A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03D3D96-7F6B-B24E-8481-AE9541FBA2FE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22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  <p:bldP spid="53" grpId="0" animBg="1"/>
      <p:bldP spid="2" grpId="0" animBg="1"/>
      <p:bldP spid="32" grpId="0" animBg="1"/>
      <p:bldP spid="3" grpId="0"/>
      <p:bldP spid="54" grpId="0"/>
      <p:bldP spid="56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A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661811" y="1231080"/>
          <a:ext cx="3664745" cy="202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onnect the dots to transform difficulties into opportunities - Trusts,  Corporate, Funds &amp;amp; Advisory | Abacus">
            <a:extLst>
              <a:ext uri="{FF2B5EF4-FFF2-40B4-BE49-F238E27FC236}">
                <a16:creationId xmlns:a16="http://schemas.microsoft.com/office/drawing/2014/main" id="{6B240D64-94C9-40D6-9591-DE93C337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8" y="618958"/>
            <a:ext cx="7289292" cy="38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5B3432-DDF9-5911-6975-6AE646C60DF1}"/>
              </a:ext>
            </a:extLst>
          </p:cNvPr>
          <p:cNvSpPr txBox="1"/>
          <p:nvPr/>
        </p:nvSpPr>
        <p:spPr>
          <a:xfrm>
            <a:off x="5684308" y="4748860"/>
            <a:ext cx="21928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Steve Jobs: “creativity is just connecting the dots”</a:t>
            </a:r>
            <a:endParaRPr lang="en-GB" dirty="0"/>
          </a:p>
        </p:txBody>
      </p:sp>
      <p:pic>
        <p:nvPicPr>
          <p:cNvPr id="1026" name="Picture 2" descr="Steve Jobs - Wikipedia">
            <a:extLst>
              <a:ext uri="{FF2B5EF4-FFF2-40B4-BE49-F238E27FC236}">
                <a16:creationId xmlns:a16="http://schemas.microsoft.com/office/drawing/2014/main" id="{3C8CD1FE-8BFB-3209-8302-AAC8BA9D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83" y="4643207"/>
            <a:ext cx="1733231" cy="16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3739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tel 1">
            <a:extLst>
              <a:ext uri="{FF2B5EF4-FFF2-40B4-BE49-F238E27FC236}">
                <a16:creationId xmlns:a16="http://schemas.microsoft.com/office/drawing/2014/main" id="{EB2A1C2D-2C0C-723D-E980-09FF6E4D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103024"/>
            <a:ext cx="7913340" cy="5909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36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Bedriftsøkonomi og eksterne omgivelser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62E19-3931-A0E5-7B6A-C1B9C753C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04" y="1285875"/>
            <a:ext cx="8856149" cy="4133850"/>
          </a:xfrm>
          <a:prstGeom prst="rect">
            <a:avLst/>
          </a:prstGeom>
        </p:spPr>
      </p:pic>
      <p:sp>
        <p:nvSpPr>
          <p:cNvPr id="27" name="Footer Placeholder 8">
            <a:extLst>
              <a:ext uri="{FF2B5EF4-FFF2-40B4-BE49-F238E27FC236}">
                <a16:creationId xmlns:a16="http://schemas.microsoft.com/office/drawing/2014/main" id="{AE2A0768-1477-19A3-DE77-F1E1708A4161}"/>
              </a:ext>
            </a:extLst>
          </p:cNvPr>
          <p:cNvSpPr txBox="1">
            <a:spLocks/>
          </p:cNvSpPr>
          <p:nvPr/>
        </p:nvSpPr>
        <p:spPr>
          <a:xfrm>
            <a:off x="10167206" y="76161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93E88E5E-3DE2-31FF-CA78-E0873D42AC63}"/>
              </a:ext>
            </a:extLst>
          </p:cNvPr>
          <p:cNvSpPr txBox="1">
            <a:spLocks/>
          </p:cNvSpPr>
          <p:nvPr/>
        </p:nvSpPr>
        <p:spPr>
          <a:xfrm>
            <a:off x="11778265" y="76161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24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A95FE4-7BEF-797D-1B85-41C9FDFD9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704" y="798452"/>
            <a:ext cx="8948903" cy="595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EB409F-E64C-4B3D-8A11-7AFE2BF6B3F0}"/>
              </a:ext>
            </a:extLst>
          </p:cNvPr>
          <p:cNvSpPr/>
          <p:nvPr/>
        </p:nvSpPr>
        <p:spPr>
          <a:xfrm>
            <a:off x="125417" y="6265317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PwC to boost headcount by 100,000 over five years | Financial Times (ft.com)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76CF7-42DF-44D1-8731-492C89E3F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0"/>
            <a:ext cx="9144000" cy="6081823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6371EA6E-2EE2-4594-9431-7119F5D68AA5}"/>
              </a:ext>
            </a:extLst>
          </p:cNvPr>
          <p:cNvSpPr txBox="1">
            <a:spLocks/>
          </p:cNvSpPr>
          <p:nvPr/>
        </p:nvSpPr>
        <p:spPr>
          <a:xfrm>
            <a:off x="125417" y="5979085"/>
            <a:ext cx="4536504" cy="2585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009D7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nb-NO" sz="12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(15/6/2021)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18841-AA04-4075-92ED-8D0D40BBF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98" y="211722"/>
            <a:ext cx="2655724" cy="947228"/>
          </a:xfrm>
          <a:prstGeom prst="rect">
            <a:avLst/>
          </a:prstGeom>
        </p:spPr>
      </p:pic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8F9CBF9-D5D0-3431-B2E5-8BC0DF0D42A5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22A81A44-6340-039C-4821-A476B04081A5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25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68"/>
            <a:ext cx="7836582" cy="6858000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</p:pic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219075" y="167669"/>
            <a:ext cx="6146774" cy="480131"/>
          </a:xfr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28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 matematikk (… MATH100)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2F11F5E-72FA-8CCF-C5F2-39BD07099BF5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3A21E531-A86E-7E98-0578-F39061008716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26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B4479-839E-DE45-C8BC-628DB308F258}"/>
              </a:ext>
            </a:extLst>
          </p:cNvPr>
          <p:cNvCxnSpPr>
            <a:cxnSpLocks/>
          </p:cNvCxnSpPr>
          <p:nvPr/>
        </p:nvCxnSpPr>
        <p:spPr>
          <a:xfrm>
            <a:off x="7693707" y="266700"/>
            <a:ext cx="0" cy="6333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tel 8">
            <a:extLst>
              <a:ext uri="{FF2B5EF4-FFF2-40B4-BE49-F238E27FC236}">
                <a16:creationId xmlns:a16="http://schemas.microsoft.com/office/drawing/2014/main" id="{CBAF4133-C406-DD3D-AD92-06A4B8D658A9}"/>
              </a:ext>
            </a:extLst>
          </p:cNvPr>
          <p:cNvSpPr txBox="1">
            <a:spLocks/>
          </p:cNvSpPr>
          <p:nvPr/>
        </p:nvSpPr>
        <p:spPr>
          <a:xfrm>
            <a:off x="7745114" y="167668"/>
            <a:ext cx="4022699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 virkelig behov i bedøk.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6BF5A-389F-60AE-0D5A-50839178D5F8}"/>
              </a:ext>
            </a:extLst>
          </p:cNvPr>
          <p:cNvSpPr txBox="1"/>
          <p:nvPr/>
        </p:nvSpPr>
        <p:spPr>
          <a:xfrm>
            <a:off x="7820783" y="1556173"/>
            <a:ext cx="391488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u="sng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Tallforståelse; f.eks.</a:t>
            </a:r>
          </a:p>
          <a:p>
            <a:endParaRPr lang="nb-NO" sz="800" b="1" dirty="0">
              <a:solidFill>
                <a:srgbClr val="20386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 er stor forskjell på en million og en milliard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Pengenes tidsverdi (eksponentialregning (</a:t>
            </a:r>
            <a:r>
              <a:rPr lang="nb-NO" sz="20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nb-NO" sz="2000" baseline="300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nb-NO" sz="14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20386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b="1" u="sng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 og under brøkstreken, f.eks.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Før og etter MVA (25%):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Feil: 5.500 x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Riktig: 5.500 / 1,25 = 4.400</a:t>
            </a:r>
          </a:p>
          <a:p>
            <a:r>
              <a:rPr lang="nb-NO" sz="14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=&gt; </a:t>
            </a:r>
            <a:r>
              <a:rPr lang="nb-NO" sz="1400" b="1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mva = </a:t>
            </a:r>
            <a:r>
              <a:rPr lang="nb-NO" sz="1400" b="1" u="dbl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1.100</a:t>
            </a:r>
          </a:p>
          <a:p>
            <a:endParaRPr lang="nb-NO" sz="1400" b="1" u="dbl" dirty="0">
              <a:solidFill>
                <a:srgbClr val="20386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b="1" u="sng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Derivasjon</a:t>
            </a:r>
            <a:endParaRPr lang="nb-NO" sz="1400" dirty="0">
              <a:solidFill>
                <a:srgbClr val="20386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Avtagende </a:t>
            </a:r>
            <a:r>
              <a:rPr lang="nb-NO" sz="140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eller tiltagende </a:t>
            </a:r>
            <a:r>
              <a:rPr lang="nb-NO" sz="14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vekst?</a:t>
            </a:r>
          </a:p>
          <a:p>
            <a:endParaRPr lang="en-GB" b="1" dirty="0">
              <a:solidFill>
                <a:srgbClr val="20386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8" name="Picture 4" descr="Excel Logo, symbol, meaning, history, PNG">
            <a:extLst>
              <a:ext uri="{FF2B5EF4-FFF2-40B4-BE49-F238E27FC236}">
                <a16:creationId xmlns:a16="http://schemas.microsoft.com/office/drawing/2014/main" id="{6BF20BF9-3C2F-1125-49ED-1C0BCA25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49" y="3229023"/>
            <a:ext cx="1699365" cy="95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D9C635-B724-A6B9-FB6F-02F7A1C80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3461" y="2726210"/>
            <a:ext cx="867928" cy="14100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D7566F-473A-ABEF-A789-9085C719E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7405" y="3890023"/>
            <a:ext cx="1024588" cy="2545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F71328-C29D-0937-A771-1D8C8D1226C1}"/>
              </a:ext>
            </a:extLst>
          </p:cNvPr>
          <p:cNvSpPr txBox="1"/>
          <p:nvPr/>
        </p:nvSpPr>
        <p:spPr>
          <a:xfrm>
            <a:off x="7820783" y="780780"/>
            <a:ext cx="424324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u="sng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Veldig enkle ligninger, som f.eks.</a:t>
            </a:r>
          </a:p>
          <a:p>
            <a:endParaRPr lang="nb-NO" sz="300" b="1" dirty="0">
              <a:solidFill>
                <a:srgbClr val="20386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Eiendeler – gjeld = egenkapital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3C5CA6-232C-E8F2-8DEF-2DF10BF5A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023" y="4890012"/>
            <a:ext cx="4494684" cy="13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37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8">
            <a:extLst>
              <a:ext uri="{FF2B5EF4-FFF2-40B4-BE49-F238E27FC236}">
                <a16:creationId xmlns:a16="http://schemas.microsoft.com/office/drawing/2014/main" id="{EA4832A3-057B-4191-A382-D07831861C8D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42" name="Slide Number Placeholder 9">
            <a:extLst>
              <a:ext uri="{FF2B5EF4-FFF2-40B4-BE49-F238E27FC236}">
                <a16:creationId xmlns:a16="http://schemas.microsoft.com/office/drawing/2014/main" id="{0727A92B-7BE6-4ED3-8AF5-D4E8AD3F22AB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27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D4364-FD3A-F654-A4C2-BB73B8D05881}"/>
              </a:ext>
            </a:extLst>
          </p:cNvPr>
          <p:cNvSpPr txBox="1"/>
          <p:nvPr/>
        </p:nvSpPr>
        <p:spPr>
          <a:xfrm>
            <a:off x="174158" y="128185"/>
            <a:ext cx="9485851" cy="526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i="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Arbeidskrav #1</a:t>
            </a:r>
            <a:endParaRPr lang="en-US" sz="1400" i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Oppgaven gjort tilgjengelig i Canvas onsdag 7. september 2022; frist for innlevering i Canvas tirsdag 20. september kl. 23:59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2409F9-1323-6278-C944-B9D96C200658}"/>
              </a:ext>
            </a:extLst>
          </p:cNvPr>
          <p:cNvCxnSpPr/>
          <p:nvPr/>
        </p:nvCxnSpPr>
        <p:spPr>
          <a:xfrm>
            <a:off x="5908508" y="833051"/>
            <a:ext cx="0" cy="5766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F1A9637-8434-CBD4-E723-102C2440A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3" y="958269"/>
            <a:ext cx="5452368" cy="5032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F3E0F9-1DDF-B8B5-C707-19C81CB27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597" y="833050"/>
            <a:ext cx="5829467" cy="55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2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4B48FF48-7B27-5C4B-B410-B66FD6DD62F5}"/>
              </a:ext>
            </a:extLst>
          </p:cNvPr>
          <p:cNvSpPr txBox="1"/>
          <p:nvPr/>
        </p:nvSpPr>
        <p:spPr>
          <a:xfrm>
            <a:off x="342900" y="35826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6257DE4-5F02-482A-800F-AE885E41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48" y="128606"/>
            <a:ext cx="9588000" cy="763815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36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Viktige læringsmål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71DD7C-1E9A-4CA6-BEEA-0463BDDB208F}"/>
              </a:ext>
            </a:extLst>
          </p:cNvPr>
          <p:cNvSpPr/>
          <p:nvPr/>
        </p:nvSpPr>
        <p:spPr>
          <a:xfrm>
            <a:off x="435265" y="1469161"/>
            <a:ext cx="48880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rgbClr val="333333"/>
                </a:solidFill>
                <a:latin typeface="Circular"/>
              </a:rPr>
              <a:t>Etter fullført emne er studenten i stand til å:</a:t>
            </a:r>
          </a:p>
          <a:p>
            <a:endParaRPr lang="nb-NO" sz="2000" b="1" dirty="0">
              <a:solidFill>
                <a:srgbClr val="333333"/>
              </a:solidFill>
              <a:latin typeface="Circ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333333"/>
                </a:solidFill>
                <a:latin typeface="Circular"/>
              </a:rPr>
              <a:t>beherske sentral bedriftsøkonomisk terminologi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333333"/>
              </a:solidFill>
              <a:latin typeface="Circ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333333"/>
                </a:solidFill>
                <a:latin typeface="Circular"/>
              </a:rPr>
              <a:t>kunne tenke kritisk og reflektere over bedriftens rolle i samfunnet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333333"/>
              </a:solidFill>
              <a:latin typeface="Circ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333333"/>
                </a:solidFill>
                <a:latin typeface="Circular"/>
              </a:rPr>
              <a:t>på et overordnet nivå lese og forstå innholdet i en bedrifts årsrapport</a:t>
            </a:r>
            <a:endParaRPr lang="nb-NO" sz="2000" b="0" i="0" dirty="0">
              <a:solidFill>
                <a:srgbClr val="333333"/>
              </a:solidFill>
              <a:effectLst/>
              <a:latin typeface="Circular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27231B3-E625-D7FA-8BB2-26CC05960EE5}"/>
              </a:ext>
            </a:extLst>
          </p:cNvPr>
          <p:cNvSpPr txBox="1">
            <a:spLocks/>
          </p:cNvSpPr>
          <p:nvPr/>
        </p:nvSpPr>
        <p:spPr>
          <a:xfrm>
            <a:off x="229614" y="6596269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F9339A25-294F-1859-ACC8-908369F88652}"/>
              </a:ext>
            </a:extLst>
          </p:cNvPr>
          <p:cNvSpPr txBox="1">
            <a:spLocks/>
          </p:cNvSpPr>
          <p:nvPr/>
        </p:nvSpPr>
        <p:spPr>
          <a:xfrm>
            <a:off x="1840673" y="6596269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28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61D48-2266-F552-0BD6-D3E1759B0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10773"/>
            <a:ext cx="6399786" cy="64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25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B146B75-9E36-A9F9-609E-D1A58036613B}"/>
              </a:ext>
            </a:extLst>
          </p:cNvPr>
          <p:cNvSpPr txBox="1">
            <a:spLocks/>
          </p:cNvSpPr>
          <p:nvPr/>
        </p:nvSpPr>
        <p:spPr>
          <a:xfrm>
            <a:off x="838201" y="643467"/>
            <a:ext cx="3888526" cy="180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Forberedelse til neste forelesning (14/9)</a:t>
            </a:r>
            <a:endParaRPr lang="en-US" sz="4100" i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4779432-3A44-B53B-BF5C-98ED91D0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804" y="643234"/>
            <a:ext cx="4003910" cy="5599876"/>
          </a:xfrm>
          <a:prstGeom prst="rect">
            <a:avLst/>
          </a:prstGeom>
        </p:spPr>
      </p:pic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D1195BBA-CED6-5883-9DB1-A86D7C48A0E0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2DDDAC70-BD87-FBC2-5A69-3E4D12BCF2EE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29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5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-96688" y="-99392"/>
            <a:ext cx="12385375" cy="7056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ound Same Side Corner Rectangle 50"/>
          <p:cNvSpPr/>
          <p:nvPr/>
        </p:nvSpPr>
        <p:spPr>
          <a:xfrm>
            <a:off x="6643220" y="1064173"/>
            <a:ext cx="1659767" cy="119409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400" b="1" dirty="0">
              <a:solidFill>
                <a:schemeClr val="tx1"/>
              </a:solidFill>
            </a:endParaRPr>
          </a:p>
        </p:txBody>
      </p:sp>
      <p:pic>
        <p:nvPicPr>
          <p:cNvPr id="53" name="Picture 28" descr="Image result for aqualy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86" y="954661"/>
            <a:ext cx="1208328" cy="12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 Same Side Corner Rectangle 33"/>
          <p:cNvSpPr/>
          <p:nvPr/>
        </p:nvSpPr>
        <p:spPr>
          <a:xfrm>
            <a:off x="2282920" y="3392108"/>
            <a:ext cx="1190340" cy="1084039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200" b="1" dirty="0">
                <a:solidFill>
                  <a:schemeClr val="tx1"/>
                </a:solidFill>
              </a:rPr>
              <a:t>Information</a:t>
            </a:r>
          </a:p>
          <a:p>
            <a:pPr algn="ctr"/>
            <a:r>
              <a:rPr lang="nb-NO" sz="1200" b="1" dirty="0">
                <a:solidFill>
                  <a:schemeClr val="tx1"/>
                </a:solidFill>
              </a:rPr>
              <a:t>Technology</a:t>
            </a:r>
          </a:p>
        </p:txBody>
      </p:sp>
      <p:pic>
        <p:nvPicPr>
          <p:cNvPr id="35" name="Picture 16" descr="Image result for sysde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23" y="3450473"/>
            <a:ext cx="851908" cy="55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 Same Side Corner Rectangle 29"/>
          <p:cNvSpPr/>
          <p:nvPr/>
        </p:nvSpPr>
        <p:spPr>
          <a:xfrm>
            <a:off x="900244" y="3632313"/>
            <a:ext cx="1190340" cy="1084039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Financial</a:t>
            </a: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5" name="Arc 4"/>
          <p:cNvSpPr/>
          <p:nvPr/>
        </p:nvSpPr>
        <p:spPr>
          <a:xfrm rot="7083072">
            <a:off x="-5303805" y="-10544140"/>
            <a:ext cx="16760763" cy="11726460"/>
          </a:xfrm>
          <a:prstGeom prst="arc">
            <a:avLst>
              <a:gd name="adj1" fmla="val 16200000"/>
              <a:gd name="adj2" fmla="val 21193213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Arc 5"/>
          <p:cNvSpPr/>
          <p:nvPr/>
        </p:nvSpPr>
        <p:spPr>
          <a:xfrm rot="7083072">
            <a:off x="-7529842" y="-13400975"/>
            <a:ext cx="23859760" cy="17886806"/>
          </a:xfrm>
          <a:prstGeom prst="arc">
            <a:avLst>
              <a:gd name="adj1" fmla="val 16200000"/>
              <a:gd name="adj2" fmla="val 21174372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Picture 8" descr="Image result for ins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30" y="1872618"/>
            <a:ext cx="1435692" cy="5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studio school cambridge englis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71" y="971976"/>
            <a:ext cx="1188052" cy="46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age result for universitetet i ber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5" y="1579512"/>
            <a:ext cx="1267499" cy="12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 result for hÃ¸gskolen sÃ¸rÃ¸st norge pp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34" y="688860"/>
            <a:ext cx="1371938" cy="7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0" descr="Image result for mysen vgs"/>
          <p:cNvSpPr>
            <a:spLocks noChangeAspect="1" noChangeArrowheads="1"/>
          </p:cNvSpPr>
          <p:nvPr/>
        </p:nvSpPr>
        <p:spPr bwMode="auto">
          <a:xfrm>
            <a:off x="141469" y="-71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pic>
        <p:nvPicPr>
          <p:cNvPr id="14" name="Picture 6" descr="Image result for nh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" y="543908"/>
            <a:ext cx="2251982" cy="10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Same Side Corner Rectangle 12"/>
          <p:cNvSpPr/>
          <p:nvPr/>
        </p:nvSpPr>
        <p:spPr>
          <a:xfrm>
            <a:off x="141469" y="5039177"/>
            <a:ext cx="1659767" cy="119409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Chemicals</a:t>
            </a:r>
          </a:p>
        </p:txBody>
      </p:sp>
      <p:pic>
        <p:nvPicPr>
          <p:cNvPr id="28" name="Picture 2" descr="Image result for dyno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3" y="5195036"/>
            <a:ext cx="937703" cy="4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00244" y="3820825"/>
            <a:ext cx="1190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FINANSHUSET</a:t>
            </a:r>
          </a:p>
        </p:txBody>
      </p:sp>
      <p:sp>
        <p:nvSpPr>
          <p:cNvPr id="31" name="Round Same Side Corner Rectangle 30"/>
          <p:cNvSpPr/>
          <p:nvPr/>
        </p:nvSpPr>
        <p:spPr>
          <a:xfrm>
            <a:off x="2181340" y="4835158"/>
            <a:ext cx="1659767" cy="119409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300" b="1" dirty="0">
                <a:solidFill>
                  <a:schemeClr val="tx1"/>
                </a:solidFill>
              </a:rPr>
              <a:t>Pharmaceuticals/Biotech.</a:t>
            </a:r>
          </a:p>
        </p:txBody>
      </p:sp>
      <p:pic>
        <p:nvPicPr>
          <p:cNvPr id="33" name="Picture 4" descr="Image result for xell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35" y="4889153"/>
            <a:ext cx="633975" cy="6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 Same Side Corner Rectangle 35"/>
          <p:cNvSpPr/>
          <p:nvPr/>
        </p:nvSpPr>
        <p:spPr>
          <a:xfrm>
            <a:off x="4033443" y="4510344"/>
            <a:ext cx="1433507" cy="1159405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Steel and Engineering</a:t>
            </a:r>
          </a:p>
        </p:txBody>
      </p:sp>
      <p:pic>
        <p:nvPicPr>
          <p:cNvPr id="37" name="Picture 18" descr="Image result for scana industri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82" y="4626804"/>
            <a:ext cx="1191204" cy="4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 Same Side Corner Rectangle 37"/>
          <p:cNvSpPr/>
          <p:nvPr/>
        </p:nvSpPr>
        <p:spPr>
          <a:xfrm>
            <a:off x="3601112" y="2812405"/>
            <a:ext cx="1433507" cy="1159405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200" b="1" dirty="0">
                <a:solidFill>
                  <a:schemeClr val="tx1"/>
                </a:solidFill>
              </a:rPr>
              <a:t>Ship building, Engineering</a:t>
            </a:r>
          </a:p>
        </p:txBody>
      </p:sp>
      <p:sp>
        <p:nvSpPr>
          <p:cNvPr id="40" name="Round Same Side Corner Rectangle 39"/>
          <p:cNvSpPr/>
          <p:nvPr/>
        </p:nvSpPr>
        <p:spPr>
          <a:xfrm>
            <a:off x="5619404" y="3195582"/>
            <a:ext cx="1827155" cy="166166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400" b="1" dirty="0">
              <a:solidFill>
                <a:schemeClr val="tx1"/>
              </a:solidFill>
            </a:endParaRP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Outdoor clothing</a:t>
            </a:r>
          </a:p>
        </p:txBody>
      </p:sp>
      <p:sp>
        <p:nvSpPr>
          <p:cNvPr id="44" name="Round Same Side Corner Rectangle 43"/>
          <p:cNvSpPr/>
          <p:nvPr/>
        </p:nvSpPr>
        <p:spPr>
          <a:xfrm>
            <a:off x="5191685" y="1789440"/>
            <a:ext cx="1320943" cy="109157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Biotech.</a:t>
            </a:r>
          </a:p>
        </p:txBody>
      </p:sp>
      <p:pic>
        <p:nvPicPr>
          <p:cNvPr id="43" name="Picture 24" descr="Image result for dag dvergsten a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29" y="1939909"/>
            <a:ext cx="975285" cy="4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 Same Side Corner Rectangle 44"/>
          <p:cNvSpPr/>
          <p:nvPr/>
        </p:nvSpPr>
        <p:spPr>
          <a:xfrm>
            <a:off x="7591826" y="2356341"/>
            <a:ext cx="1659767" cy="119409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International NGO</a:t>
            </a:r>
          </a:p>
        </p:txBody>
      </p:sp>
      <p:pic>
        <p:nvPicPr>
          <p:cNvPr id="47" name="Picture 26" descr="Image result for save the children in ugand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17" y="2425866"/>
            <a:ext cx="1263770" cy="6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81509" y="213120"/>
            <a:ext cx="385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96486" y="207408"/>
            <a:ext cx="385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Experience</a:t>
            </a:r>
          </a:p>
        </p:txBody>
      </p:sp>
      <p:sp>
        <p:nvSpPr>
          <p:cNvPr id="2048" name="TextBox 2047"/>
          <p:cNvSpPr txBox="1"/>
          <p:nvPr/>
        </p:nvSpPr>
        <p:spPr>
          <a:xfrm>
            <a:off x="6665701" y="1751940"/>
            <a:ext cx="166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/>
              <a:t>Water technology / desalination</a:t>
            </a:r>
          </a:p>
        </p:txBody>
      </p:sp>
      <p:sp>
        <p:nvSpPr>
          <p:cNvPr id="56" name="Round Same Side Corner Rectangle 55"/>
          <p:cNvSpPr/>
          <p:nvPr/>
        </p:nvSpPr>
        <p:spPr>
          <a:xfrm>
            <a:off x="8536531" y="1147961"/>
            <a:ext cx="1489146" cy="108563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P/E, Investing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6458" y="1228912"/>
            <a:ext cx="750269" cy="234681"/>
          </a:xfrm>
          <a:prstGeom prst="rect">
            <a:avLst/>
          </a:prstGeom>
        </p:spPr>
      </p:pic>
      <p:pic>
        <p:nvPicPr>
          <p:cNvPr id="2054" name="Picture 6" descr="Image result for norsk flag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53" y="6492920"/>
            <a:ext cx="535527" cy="3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ounded Rectangle 2050"/>
          <p:cNvSpPr/>
          <p:nvPr/>
        </p:nvSpPr>
        <p:spPr>
          <a:xfrm>
            <a:off x="293869" y="6448797"/>
            <a:ext cx="737144" cy="3784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1986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337590" y="6428605"/>
            <a:ext cx="737144" cy="3784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1991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541035" y="5613005"/>
            <a:ext cx="737144" cy="3784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1995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262065" y="3951630"/>
            <a:ext cx="737144" cy="3784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2006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16080" y="2524767"/>
            <a:ext cx="737144" cy="3784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2011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1430001" y="249004"/>
            <a:ext cx="737144" cy="3784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2022</a:t>
            </a:r>
          </a:p>
        </p:txBody>
      </p:sp>
      <p:pic>
        <p:nvPicPr>
          <p:cNvPr id="2060" name="Picture 12" descr="Image result for singapore fla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268" y="4548515"/>
            <a:ext cx="560508" cy="3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uganda fla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25" y="6124702"/>
            <a:ext cx="535725" cy="3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mexico fla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696" y="5183581"/>
            <a:ext cx="618913" cy="3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 Same Side Corner Rectangle 56"/>
          <p:cNvSpPr/>
          <p:nvPr/>
        </p:nvSpPr>
        <p:spPr>
          <a:xfrm>
            <a:off x="10171969" y="955761"/>
            <a:ext cx="1115223" cy="86172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Teaching</a:t>
            </a:r>
          </a:p>
        </p:txBody>
      </p:sp>
      <p:pic>
        <p:nvPicPr>
          <p:cNvPr id="1036" name="Picture 12" descr="Image result for nmbu 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23" y="969197"/>
            <a:ext cx="850824" cy="6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20" y="3550438"/>
            <a:ext cx="912321" cy="53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407" y="1457282"/>
            <a:ext cx="760401" cy="334218"/>
          </a:xfrm>
          <a:prstGeom prst="rect">
            <a:avLst/>
          </a:prstGeom>
        </p:spPr>
      </p:pic>
      <p:pic>
        <p:nvPicPr>
          <p:cNvPr id="64" name="Picture 63" descr="C:\Users\stau\AppData\Local\Microsoft\Windows\INetCache\Content.MSO\84599EF5.tmp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42" y="2874671"/>
            <a:ext cx="620348" cy="59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 descr="C:\Users\stau\AppData\Local\Microsoft\Windows\INetCache\Content.MSO\5CFB61CB.tmp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65" y="5663592"/>
            <a:ext cx="612266" cy="40620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Arc 71"/>
          <p:cNvSpPr/>
          <p:nvPr/>
        </p:nvSpPr>
        <p:spPr>
          <a:xfrm rot="7083072">
            <a:off x="-933824" y="-6190889"/>
            <a:ext cx="16760763" cy="11726460"/>
          </a:xfrm>
          <a:prstGeom prst="arc">
            <a:avLst>
              <a:gd name="adj1" fmla="val 16200000"/>
              <a:gd name="adj2" fmla="val 21193213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3" name="Round Same Side Corner Rectangle 72"/>
          <p:cNvSpPr/>
          <p:nvPr/>
        </p:nvSpPr>
        <p:spPr>
          <a:xfrm>
            <a:off x="6769462" y="6011813"/>
            <a:ext cx="1011846" cy="635912"/>
          </a:xfrm>
          <a:prstGeom prst="round2SameRect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>
                <a:solidFill>
                  <a:schemeClr val="tx1"/>
                </a:solidFill>
              </a:rPr>
              <a:t>Økonomi-styring</a:t>
            </a:r>
          </a:p>
        </p:txBody>
      </p:sp>
      <p:sp>
        <p:nvSpPr>
          <p:cNvPr id="74" name="Round Same Side Corner Rectangle 73"/>
          <p:cNvSpPr/>
          <p:nvPr/>
        </p:nvSpPr>
        <p:spPr>
          <a:xfrm>
            <a:off x="8632894" y="4816690"/>
            <a:ext cx="1011846" cy="635912"/>
          </a:xfrm>
          <a:prstGeom prst="round2SameRect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>
                <a:solidFill>
                  <a:schemeClr val="tx1"/>
                </a:solidFill>
              </a:rPr>
              <a:t>Finans</a:t>
            </a:r>
          </a:p>
        </p:txBody>
      </p:sp>
      <p:sp>
        <p:nvSpPr>
          <p:cNvPr id="75" name="Round Same Side Corner Rectangle 74"/>
          <p:cNvSpPr/>
          <p:nvPr/>
        </p:nvSpPr>
        <p:spPr>
          <a:xfrm>
            <a:off x="10319350" y="3182576"/>
            <a:ext cx="1011846" cy="635912"/>
          </a:xfrm>
          <a:prstGeom prst="round2SameRect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>
                <a:solidFill>
                  <a:schemeClr val="tx1"/>
                </a:solidFill>
              </a:rPr>
              <a:t>Strategi og ledelse</a:t>
            </a:r>
          </a:p>
        </p:txBody>
      </p:sp>
      <p:sp>
        <p:nvSpPr>
          <p:cNvPr id="2" name="Rectangle 1"/>
          <p:cNvSpPr/>
          <p:nvPr/>
        </p:nvSpPr>
        <p:spPr>
          <a:xfrm>
            <a:off x="-23677" y="-86067"/>
            <a:ext cx="137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Stig A. Aune </a:t>
            </a:r>
          </a:p>
        </p:txBody>
      </p:sp>
    </p:spTree>
    <p:extLst>
      <p:ext uri="{BB962C8B-B14F-4D97-AF65-F5344CB8AC3E}">
        <p14:creationId xmlns:p14="http://schemas.microsoft.com/office/powerpoint/2010/main" val="1939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4" grpId="0" animBg="1"/>
      <p:bldP spid="30" grpId="0" animBg="1"/>
      <p:bldP spid="13" grpId="0" animBg="1"/>
      <p:bldP spid="29" grpId="0"/>
      <p:bldP spid="31" grpId="0" animBg="1"/>
      <p:bldP spid="36" grpId="0" animBg="1"/>
      <p:bldP spid="38" grpId="0" animBg="1"/>
      <p:bldP spid="40" grpId="0" animBg="1"/>
      <p:bldP spid="44" grpId="0" animBg="1"/>
      <p:bldP spid="45" grpId="0" animBg="1"/>
      <p:bldP spid="27" grpId="0"/>
      <p:bldP spid="49" grpId="0"/>
      <p:bldP spid="2048" grpId="0"/>
      <p:bldP spid="56" grpId="0" animBg="1"/>
      <p:bldP spid="2051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57" grpId="0" animBg="1"/>
      <p:bldP spid="73" grpId="0" animBg="1"/>
      <p:bldP spid="74" grpId="0" animBg="1"/>
      <p:bldP spid="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i dag!</a:t>
            </a:r>
          </a:p>
        </p:txBody>
      </p:sp>
    </p:spTree>
    <p:extLst>
      <p:ext uri="{BB962C8B-B14F-4D97-AF65-F5344CB8AC3E}">
        <p14:creationId xmlns:p14="http://schemas.microsoft.com/office/powerpoint/2010/main" val="30332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5">
            <a:extLst>
              <a:ext uri="{FF2B5EF4-FFF2-40B4-BE49-F238E27FC236}">
                <a16:creationId xmlns:a16="http://schemas.microsoft.com/office/drawing/2014/main" id="{5890E459-3996-49B8-B028-B932275F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60" y="4630154"/>
            <a:ext cx="2621072" cy="20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2320C490-70AE-497C-9A6F-C65863686343}"/>
              </a:ext>
            </a:extLst>
          </p:cNvPr>
          <p:cNvCxnSpPr>
            <a:cxnSpLocks/>
          </p:cNvCxnSpPr>
          <p:nvPr/>
        </p:nvCxnSpPr>
        <p:spPr>
          <a:xfrm>
            <a:off x="7824192" y="4946758"/>
            <a:ext cx="1584176" cy="705744"/>
          </a:xfrm>
          <a:prstGeom prst="bentConnector3">
            <a:avLst>
              <a:gd name="adj1" fmla="val 24713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9E00D001-0134-4D7D-963B-A6932DC41486}"/>
              </a:ext>
            </a:extLst>
          </p:cNvPr>
          <p:cNvCxnSpPr>
            <a:cxnSpLocks/>
          </p:cNvCxnSpPr>
          <p:nvPr/>
        </p:nvCxnSpPr>
        <p:spPr>
          <a:xfrm rot="10800000">
            <a:off x="3354388" y="3113062"/>
            <a:ext cx="2159000" cy="369331"/>
          </a:xfrm>
          <a:prstGeom prst="bentConnector3">
            <a:avLst>
              <a:gd name="adj1" fmla="val 54034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B48FF48-7B27-5C4B-B410-B66FD6DD62F5}"/>
              </a:ext>
            </a:extLst>
          </p:cNvPr>
          <p:cNvSpPr txBox="1"/>
          <p:nvPr/>
        </p:nvSpPr>
        <p:spPr>
          <a:xfrm>
            <a:off x="2633978" y="3383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4E874DF-B577-4085-A3E2-BAE4FC47A3C4}"/>
              </a:ext>
            </a:extLst>
          </p:cNvPr>
          <p:cNvCxnSpPr>
            <a:cxnSpLocks/>
          </p:cNvCxnSpPr>
          <p:nvPr/>
        </p:nvCxnSpPr>
        <p:spPr>
          <a:xfrm rot="10800000">
            <a:off x="4826952" y="5085185"/>
            <a:ext cx="2194877" cy="151393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9">
            <a:extLst>
              <a:ext uri="{FF2B5EF4-FFF2-40B4-BE49-F238E27FC236}">
                <a16:creationId xmlns:a16="http://schemas.microsoft.com/office/drawing/2014/main" id="{7EBA00CC-6F98-4F5E-B09F-B4A2135BD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016" y="3955465"/>
            <a:ext cx="1722437" cy="17018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Pris-elastisitet og …</a:t>
            </a:r>
            <a:endParaRPr kumimoji="0" lang="nb-N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38408AA-4FD6-4546-8B47-91F5BC1BEDA8}"/>
              </a:ext>
            </a:extLst>
          </p:cNvPr>
          <p:cNvCxnSpPr/>
          <p:nvPr/>
        </p:nvCxnSpPr>
        <p:spPr>
          <a:xfrm flipV="1">
            <a:off x="9224008" y="2682289"/>
            <a:ext cx="807720" cy="1254125"/>
          </a:xfrm>
          <a:prstGeom prst="bentConnector3">
            <a:avLst>
              <a:gd name="adj1" fmla="val 84808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D2CB43A-C755-422C-B98E-448901F8ED85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8442166" y="1820371"/>
            <a:ext cx="1173637" cy="347878"/>
          </a:xfrm>
          <a:prstGeom prst="bentConnector2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90963A1-189D-4726-81F6-19BFDD641EB6}"/>
              </a:ext>
            </a:extLst>
          </p:cNvPr>
          <p:cNvCxnSpPr/>
          <p:nvPr/>
        </p:nvCxnSpPr>
        <p:spPr>
          <a:xfrm flipH="1" flipV="1">
            <a:off x="5196187" y="864586"/>
            <a:ext cx="1172210" cy="973455"/>
          </a:xfrm>
          <a:prstGeom prst="bentConnector3">
            <a:avLst>
              <a:gd name="adj1" fmla="val 81139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3">
            <a:extLst>
              <a:ext uri="{FF2B5EF4-FFF2-40B4-BE49-F238E27FC236}">
                <a16:creationId xmlns:a16="http://schemas.microsoft.com/office/drawing/2014/main" id="{7C53B3FD-4433-435B-AF16-55CD4F2C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528" y="1052009"/>
            <a:ext cx="1722438" cy="17018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Markeds-former</a:t>
            </a:r>
            <a:endParaRPr kumimoji="0" lang="nb-N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DA2A837A-B1FE-4720-BF1B-BD0E34EA5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328" y="1259890"/>
            <a:ext cx="1722438" cy="17018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Spillteori</a:t>
            </a:r>
            <a:endParaRPr kumimoji="0" lang="nb-N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3A77D73D-6865-4763-AD1E-12D417284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366" y="2631490"/>
            <a:ext cx="1722437" cy="17018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Konsument-atferd</a:t>
            </a:r>
            <a:endParaRPr kumimoji="0" lang="nb-N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C62DC3C6-9DB9-48E4-B76F-D0D48FB3C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078" y="3950702"/>
            <a:ext cx="1722438" cy="17018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…tilbud og etterspørsel</a:t>
            </a:r>
            <a:endParaRPr kumimoji="0" lang="nb-N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6D5B9661-14B9-4CD0-8A39-8AA59E14A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959" y="2578100"/>
            <a:ext cx="1722438" cy="17018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Kostnads-teori</a:t>
            </a:r>
            <a:endParaRPr kumimoji="0" lang="nb-N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1">
            <a:extLst>
              <a:ext uri="{FF2B5EF4-FFF2-40B4-BE49-F238E27FC236}">
                <a16:creationId xmlns:a16="http://schemas.microsoft.com/office/drawing/2014/main" id="{FBC87FEC-36E7-4124-A82D-2B8E89D1E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453" y="2334627"/>
            <a:ext cx="2159000" cy="2127250"/>
          </a:xfrm>
          <a:prstGeom prst="ellipse">
            <a:avLst/>
          </a:prstGeom>
          <a:solidFill>
            <a:srgbClr val="4472C4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Bedrifts-økonomi og mikro-økonomi</a:t>
            </a:r>
            <a:endParaRPr kumimoji="0" lang="nb-N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456AA076-121F-4227-AF2A-EF6C86D2C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168065"/>
            <a:ext cx="28905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Alternativkostnad,«Sunk cost», gjennomsnittskostnad vs. marginalkostnad, stordriftsfordeler</a:t>
            </a:r>
            <a:endParaRPr kumimoji="0" lang="nb-NO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0BB54A3F-CB0B-4F17-8855-FB94F05A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992" y="2542590"/>
            <a:ext cx="153062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Inntekt, substitutter, komplementære goder, nyttemaksimering</a:t>
            </a:r>
            <a:endParaRPr kumimoji="0" lang="nb-NO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BD61CF39-7E26-4C46-8E4F-C34FCC888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388" y="703279"/>
            <a:ext cx="16668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Fullkommen- og monopolistisk konkurranse, monopol,  oligopol, monopsoni, profittmaksimering </a:t>
            </a:r>
            <a:endParaRPr kumimoji="0" lang="nb-NO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B037EA9A-3AFA-4161-8428-0E92BC39B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5878" y="650820"/>
            <a:ext cx="1339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Simulere atferd for aktører som står overfor gitte handlings-alternativer</a:t>
            </a:r>
            <a:endParaRPr kumimoji="0" lang="nb-NO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3E5A4604-23C0-4AB0-BDAD-CD9E4783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4946758"/>
            <a:ext cx="1472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 prisfølsom er etterspørselen etter produktet eller tjenesten?</a:t>
            </a:r>
            <a:endParaRPr kumimoji="0" lang="nb-NO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539B53EF-DC5E-4675-9761-522A9BFD1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9D209D6A-27B2-479A-972A-CF0A1EBF5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0" name="Tittel 1">
            <a:extLst>
              <a:ext uri="{FF2B5EF4-FFF2-40B4-BE49-F238E27FC236}">
                <a16:creationId xmlns:a16="http://schemas.microsoft.com/office/drawing/2014/main" id="{83A4DC00-BB20-4316-B6AF-36FC3334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91" y="572924"/>
            <a:ext cx="1950724" cy="1603326"/>
          </a:xfrm>
        </p:spPr>
        <p:txBody>
          <a:bodyPr wrap="square">
            <a:noAutofit/>
          </a:bodyPr>
          <a:lstStyle/>
          <a:p>
            <a:r>
              <a:rPr lang="nb-NO" sz="2800" dirty="0"/>
              <a:t>Grensesnitt mot</a:t>
            </a:r>
            <a:br>
              <a:rPr lang="nb-NO" sz="2800" dirty="0"/>
            </a:br>
            <a:r>
              <a:rPr lang="nb-NO" sz="2800" b="1" u="sng" dirty="0"/>
              <a:t>mikro</a:t>
            </a:r>
            <a:r>
              <a:rPr lang="nb-NO" sz="2800" dirty="0"/>
              <a:t>-økonomi</a:t>
            </a:r>
          </a:p>
        </p:txBody>
      </p:sp>
      <p:sp>
        <p:nvSpPr>
          <p:cNvPr id="31" name="Footer Placeholder 8">
            <a:extLst>
              <a:ext uri="{FF2B5EF4-FFF2-40B4-BE49-F238E27FC236}">
                <a16:creationId xmlns:a16="http://schemas.microsoft.com/office/drawing/2014/main" id="{1A67B833-712F-3D24-FE6F-2678AD687203}"/>
              </a:ext>
            </a:extLst>
          </p:cNvPr>
          <p:cNvSpPr txBox="1">
            <a:spLocks/>
          </p:cNvSpPr>
          <p:nvPr/>
        </p:nvSpPr>
        <p:spPr>
          <a:xfrm>
            <a:off x="476270" y="648602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32" name="Slide Number Placeholder 9">
            <a:extLst>
              <a:ext uri="{FF2B5EF4-FFF2-40B4-BE49-F238E27FC236}">
                <a16:creationId xmlns:a16="http://schemas.microsoft.com/office/drawing/2014/main" id="{D0EDAEC6-AB36-ED03-2EF6-A2D22D6175F4}"/>
              </a:ext>
            </a:extLst>
          </p:cNvPr>
          <p:cNvSpPr txBox="1">
            <a:spLocks/>
          </p:cNvSpPr>
          <p:nvPr/>
        </p:nvSpPr>
        <p:spPr>
          <a:xfrm>
            <a:off x="2087329" y="648602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31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7581E4-C41F-A9D3-799B-59169A8EB358}"/>
              </a:ext>
            </a:extLst>
          </p:cNvPr>
          <p:cNvSpPr txBox="1"/>
          <p:nvPr/>
        </p:nvSpPr>
        <p:spPr>
          <a:xfrm>
            <a:off x="357391" y="328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/>
              <a:t>Appendiks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1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803BAF66-4740-4841-8D79-974AED88F1ED}"/>
              </a:ext>
            </a:extLst>
          </p:cNvPr>
          <p:cNvCxnSpPr>
            <a:cxnSpLocks/>
          </p:cNvCxnSpPr>
          <p:nvPr/>
        </p:nvCxnSpPr>
        <p:spPr>
          <a:xfrm rot="10800000">
            <a:off x="4290678" y="1543495"/>
            <a:ext cx="1370875" cy="743866"/>
          </a:xfrm>
          <a:prstGeom prst="bentConnector3">
            <a:avLst>
              <a:gd name="adj1" fmla="val 70941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tel 1">
            <a:extLst>
              <a:ext uri="{FF2B5EF4-FFF2-40B4-BE49-F238E27FC236}">
                <a16:creationId xmlns:a16="http://schemas.microsoft.com/office/drawing/2014/main" id="{A417CCE9-0EC8-4BC5-BE02-D254AC0F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91" y="572924"/>
            <a:ext cx="1950724" cy="1603326"/>
          </a:xfrm>
        </p:spPr>
        <p:txBody>
          <a:bodyPr wrap="square">
            <a:noAutofit/>
          </a:bodyPr>
          <a:lstStyle/>
          <a:p>
            <a:r>
              <a:rPr lang="nb-NO" sz="2800" dirty="0"/>
              <a:t>Grensesnitt mot </a:t>
            </a:r>
            <a:r>
              <a:rPr lang="nb-NO" sz="2800" b="1" u="sng" dirty="0"/>
              <a:t>makro</a:t>
            </a:r>
            <a:r>
              <a:rPr lang="nb-NO" sz="2800" dirty="0"/>
              <a:t>-økonomi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539B53EF-DC5E-4675-9761-522A9BFD1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20CE52C-3F16-4CF9-872D-D114C8BCEAD6}"/>
              </a:ext>
            </a:extLst>
          </p:cNvPr>
          <p:cNvCxnSpPr>
            <a:cxnSpLocks/>
          </p:cNvCxnSpPr>
          <p:nvPr/>
        </p:nvCxnSpPr>
        <p:spPr>
          <a:xfrm rot="10800000">
            <a:off x="3739286" y="3823328"/>
            <a:ext cx="1711446" cy="617305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F4AE229E-DD56-402B-B54D-4A1538C1FA80}"/>
              </a:ext>
            </a:extLst>
          </p:cNvPr>
          <p:cNvCxnSpPr>
            <a:cxnSpLocks/>
          </p:cNvCxnSpPr>
          <p:nvPr/>
        </p:nvCxnSpPr>
        <p:spPr>
          <a:xfrm>
            <a:off x="7459609" y="5296444"/>
            <a:ext cx="1446156" cy="520548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B5ED6891-E581-40A0-BF41-D516BB6BD7C4}"/>
              </a:ext>
            </a:extLst>
          </p:cNvPr>
          <p:cNvCxnSpPr>
            <a:cxnSpLocks/>
          </p:cNvCxnSpPr>
          <p:nvPr/>
        </p:nvCxnSpPr>
        <p:spPr>
          <a:xfrm flipV="1">
            <a:off x="8502623" y="3567823"/>
            <a:ext cx="1402632" cy="511009"/>
          </a:xfrm>
          <a:prstGeom prst="bentConnector3">
            <a:avLst>
              <a:gd name="adj1" fmla="val 64403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9">
            <a:extLst>
              <a:ext uri="{FF2B5EF4-FFF2-40B4-BE49-F238E27FC236}">
                <a16:creationId xmlns:a16="http://schemas.microsoft.com/office/drawing/2014/main" id="{C841C1D4-F6E5-4DD2-9E8B-AF585568E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3363" y="3233177"/>
            <a:ext cx="1722437" cy="17018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Penge-markedet</a:t>
            </a:r>
            <a:endParaRPr kumimoji="0" lang="nb-N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9FDA281-4964-436F-9399-923AF15FDF37}"/>
              </a:ext>
            </a:extLst>
          </p:cNvPr>
          <p:cNvCxnSpPr>
            <a:cxnSpLocks/>
          </p:cNvCxnSpPr>
          <p:nvPr/>
        </p:nvCxnSpPr>
        <p:spPr>
          <a:xfrm flipV="1">
            <a:off x="7794833" y="1435175"/>
            <a:ext cx="1061085" cy="953771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10">
            <a:extLst>
              <a:ext uri="{FF2B5EF4-FFF2-40B4-BE49-F238E27FC236}">
                <a16:creationId xmlns:a16="http://schemas.microsoft.com/office/drawing/2014/main" id="{3FE4DA29-EA9A-44F2-A33A-57185C375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43" y="1285315"/>
            <a:ext cx="1722438" cy="17018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Vare-markeder</a:t>
            </a:r>
            <a:endParaRPr kumimoji="0" lang="nb-N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E48F0A5F-64D2-43D5-87D7-43E4B1781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488" y="1366277"/>
            <a:ext cx="1722437" cy="17018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Kapital-markedet</a:t>
            </a:r>
            <a:endParaRPr kumimoji="0" lang="nb-N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707869AB-ED59-4B0C-863C-228D76C8B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088" y="3491940"/>
            <a:ext cx="1722437" cy="17018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Arbeids-markedet</a:t>
            </a:r>
            <a:endParaRPr kumimoji="0" lang="nb-N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700B2EFC-9550-4F7C-A9C3-F7D8EDE92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525" y="4296802"/>
            <a:ext cx="1722438" cy="17018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Valuta-markedet</a:t>
            </a:r>
            <a:endParaRPr kumimoji="0" lang="nb-N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" name="Oval 1">
            <a:extLst>
              <a:ext uri="{FF2B5EF4-FFF2-40B4-BE49-F238E27FC236}">
                <a16:creationId xmlns:a16="http://schemas.microsoft.com/office/drawing/2014/main" id="{9297E061-1D14-448F-A42A-A29BF55C4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550" y="2515627"/>
            <a:ext cx="2159000" cy="2127250"/>
          </a:xfrm>
          <a:prstGeom prst="ellipse">
            <a:avLst/>
          </a:prstGeom>
          <a:solidFill>
            <a:srgbClr val="BF8F00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Bedrifts-økonomi og makro-økonomi</a:t>
            </a:r>
            <a:endParaRPr kumimoji="0" lang="nb-N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TextBox 22">
            <a:extLst>
              <a:ext uri="{FF2B5EF4-FFF2-40B4-BE49-F238E27FC236}">
                <a16:creationId xmlns:a16="http://schemas.microsoft.com/office/drawing/2014/main" id="{E359AC55-E5D7-49B5-B2DC-9EA89222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115" y="3610027"/>
            <a:ext cx="1722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Marked der menneskers arbeidsinnsats byttes mot penger.</a:t>
            </a:r>
            <a:endParaRPr kumimoji="0" lang="nb-NO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id="{11F5B5F0-2BAF-4175-AC6C-F171AF4A1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4006" y="3109352"/>
            <a:ext cx="1489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finansmarked for penger, f.eks. lån med løpetid på under ett år.</a:t>
            </a:r>
            <a:endParaRPr kumimoji="0" lang="nb-NO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1A146710-9566-4FB2-BDBF-63D19683F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861" y="726450"/>
            <a:ext cx="15175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Forbruker- og bedriftsmarkeder, råvaremarkeder </a:t>
            </a:r>
            <a:endParaRPr kumimoji="0" lang="nb-NO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3" name="Text Box 2">
            <a:extLst>
              <a:ext uri="{FF2B5EF4-FFF2-40B4-BE49-F238E27FC236}">
                <a16:creationId xmlns:a16="http://schemas.microsoft.com/office/drawing/2014/main" id="{D60EB133-27EE-41AE-8330-3AC11CE85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800" y="1299066"/>
            <a:ext cx="264880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Omsetning av mer langsiktige verdipapirer (f.eks. obligasjoner og aksjer som anvendes ved finansiering av  ulike virksomheter).</a:t>
            </a:r>
            <a:endParaRPr kumimoji="0" lang="nb-NO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4" name="Text Box 1">
            <a:extLst>
              <a:ext uri="{FF2B5EF4-FFF2-40B4-BE49-F238E27FC236}">
                <a16:creationId xmlns:a16="http://schemas.microsoft.com/office/drawing/2014/main" id="{9B697C80-29F4-4C77-8192-8271A949C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275" y="5121151"/>
            <a:ext cx="2786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sted hvor kjøp og salg av valuta skjer. Kjennetegnes av at det hersker en tilnærmet fullkommen konkurranse blant aktørene.</a:t>
            </a:r>
            <a:endParaRPr kumimoji="0" lang="nb-NO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5" name="Rectangle 18">
            <a:extLst>
              <a:ext uri="{FF2B5EF4-FFF2-40B4-BE49-F238E27FC236}">
                <a16:creationId xmlns:a16="http://schemas.microsoft.com/office/drawing/2014/main" id="{695BAC8F-D204-4B5B-A942-EA2FA148E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6" name="Rectangle 30">
            <a:extLst>
              <a:ext uri="{FF2B5EF4-FFF2-40B4-BE49-F238E27FC236}">
                <a16:creationId xmlns:a16="http://schemas.microsoft.com/office/drawing/2014/main" id="{635835C6-1DFC-49FF-A38E-CBCCC84C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E3B2D3A1-8648-EB68-D0CE-58067D42F96D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A57B7D9-FB1B-D6A5-C2A2-C1AE3AE98A08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32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656924-D07E-EF8D-F48B-F3E0219269AC}"/>
              </a:ext>
            </a:extLst>
          </p:cNvPr>
          <p:cNvSpPr txBox="1"/>
          <p:nvPr/>
        </p:nvSpPr>
        <p:spPr>
          <a:xfrm>
            <a:off x="357391" y="885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/>
              <a:t>Appendiks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6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9" grpId="0" animBg="1"/>
      <p:bldP spid="2050" grpId="0"/>
      <p:bldP spid="2051" grpId="0"/>
      <p:bldP spid="2052" grpId="0"/>
      <p:bldP spid="2053" grpId="0"/>
      <p:bldP spid="20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D0FC9E-CEBA-844C-AF74-97E2FE82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48" y="263726"/>
            <a:ext cx="9588000" cy="5909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3600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Så hvorfor BUS101?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B48FF48-7B27-5C4B-B410-B66FD6DD62F5}"/>
              </a:ext>
            </a:extLst>
          </p:cNvPr>
          <p:cNvSpPr txBox="1"/>
          <p:nvPr/>
        </p:nvSpPr>
        <p:spPr>
          <a:xfrm>
            <a:off x="342900" y="3303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A3F2B-887E-4E81-B19A-4A87FC601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3" y="1268760"/>
            <a:ext cx="4852252" cy="2141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13CC2-1F02-4ECA-B561-DD758DAB4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484" y="3448110"/>
            <a:ext cx="7789367" cy="1155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CD11C2-618D-4641-8062-133D1ED3F358}"/>
              </a:ext>
            </a:extLst>
          </p:cNvPr>
          <p:cNvSpPr txBox="1"/>
          <p:nvPr/>
        </p:nvSpPr>
        <p:spPr>
          <a:xfrm>
            <a:off x="2495600" y="4887749"/>
            <a:ext cx="9179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FOKUS PÅ RELEVANS, HELHETSFORSTÅELSE, TVERRFAGLIGHET/SYNTESE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8916AE-AE21-4E25-8358-128A15994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403" y="1625923"/>
            <a:ext cx="6004764" cy="936104"/>
          </a:xfrm>
          <a:prstGeom prst="rect">
            <a:avLst/>
          </a:prstGeom>
        </p:spPr>
      </p:pic>
      <p:sp>
        <p:nvSpPr>
          <p:cNvPr id="12" name="Striped Right Arrow 2">
            <a:extLst>
              <a:ext uri="{FF2B5EF4-FFF2-40B4-BE49-F238E27FC236}">
                <a16:creationId xmlns:a16="http://schemas.microsoft.com/office/drawing/2014/main" id="{991EDE95-D974-4EF4-BAB2-94DB959C0AF8}"/>
              </a:ext>
            </a:extLst>
          </p:cNvPr>
          <p:cNvSpPr/>
          <p:nvPr/>
        </p:nvSpPr>
        <p:spPr>
          <a:xfrm>
            <a:off x="685651" y="4653136"/>
            <a:ext cx="1656184" cy="84122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CCF60EB6-B2EA-632B-A2CD-8DDA91272B3C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>
              <a:defRPr sz="70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nb-NO" dirty="0"/>
              <a:t>BUS101_Bedriftsøkonomiske sammenhenger</a:t>
            </a:r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D7726C2D-B8C1-11AD-2106-6E37C86BF350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4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0" y="981364"/>
            <a:ext cx="9248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«Bedriftsøkonomi, enten det er </a:t>
            </a:r>
            <a:r>
              <a:rPr lang="nb-NO" sz="28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regnskap</a:t>
            </a:r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nb-NO" sz="28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finans</a:t>
            </a:r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nb-NO" sz="28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markedsføring</a:t>
            </a:r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nb-NO" sz="28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organisasjon</a:t>
            </a:r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nb-NO" sz="28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arbeidspsykologi</a:t>
            </a:r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 eller </a:t>
            </a:r>
            <a:r>
              <a:rPr lang="nb-NO" sz="28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strategi</a:t>
            </a:r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, har som overordnet mål å legge til rette for å organisere bruken av ressursene slik at produksjonen av varer og tjenester kan foregå </a:t>
            </a:r>
            <a:r>
              <a:rPr lang="nb-NO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uten sløsing</a:t>
            </a:r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nb-NO" sz="2800" baseline="30000" dirty="0">
                <a:solidFill>
                  <a:srgbClr val="000000"/>
                </a:solidFill>
                <a:latin typeface="Georgia" panose="02040502050405020303" pitchFamily="18" charset="0"/>
              </a:rPr>
              <a:t>1</a:t>
            </a:r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». 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911424" y="5599637"/>
            <a:ext cx="1409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baseline="30000" dirty="0">
                <a:solidFill>
                  <a:srgbClr val="000000"/>
                </a:solidFill>
                <a:latin typeface="Georgia" panose="02040502050405020303" pitchFamily="18" charset="0"/>
              </a:rPr>
              <a:t>1 </a:t>
            </a:r>
            <a:r>
              <a:rPr lang="nb-NO" sz="1200" dirty="0">
                <a:solidFill>
                  <a:srgbClr val="000000"/>
                </a:solidFill>
                <a:latin typeface="Georgia" panose="02040502050405020303" pitchFamily="18" charset="0"/>
              </a:rPr>
              <a:t>Pettersen (2009)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9CCBD-D272-49FD-856D-D5D75778391A}"/>
              </a:ext>
            </a:extLst>
          </p:cNvPr>
          <p:cNvSpPr/>
          <p:nvPr/>
        </p:nvSpPr>
        <p:spPr>
          <a:xfrm>
            <a:off x="1714500" y="3511398"/>
            <a:ext cx="9077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«Vi kan definere bedriftsøkonomi som læren om hvordan </a:t>
            </a:r>
            <a:r>
              <a:rPr lang="nb-NO" sz="2800" i="1" u="sng" dirty="0">
                <a:solidFill>
                  <a:srgbClr val="000000"/>
                </a:solidFill>
                <a:latin typeface="Georgia" panose="02040502050405020303" pitchFamily="18" charset="0"/>
              </a:rPr>
              <a:t>eierne</a:t>
            </a:r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 kan koordinere ressursene slik at verdien av bedriften blir største mulig.</a:t>
            </a:r>
            <a:r>
              <a:rPr lang="nb-NO" sz="2800" baseline="30000" dirty="0">
                <a:solidFill>
                  <a:srgbClr val="000000"/>
                </a:solidFill>
                <a:latin typeface="Georgia" panose="02040502050405020303" pitchFamily="18" charset="0"/>
              </a:rPr>
              <a:t>2</a:t>
            </a:r>
            <a:r>
              <a:rPr lang="nb-NO" sz="2800" dirty="0">
                <a:solidFill>
                  <a:srgbClr val="000000"/>
                </a:solidFill>
                <a:latin typeface="Georgia" panose="02040502050405020303" pitchFamily="18" charset="0"/>
              </a:rPr>
              <a:t>». </a:t>
            </a:r>
            <a:endParaRPr lang="en-GB" sz="28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B569361-F7B9-CC2D-B1CB-6717CCD7014E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74E4CE3B-8C44-8B07-9CF6-B0392F3B25CC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5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D9C75-AFFE-7D9C-7956-10EE7F55F46C}"/>
              </a:ext>
            </a:extLst>
          </p:cNvPr>
          <p:cNvSpPr/>
          <p:nvPr/>
        </p:nvSpPr>
        <p:spPr>
          <a:xfrm>
            <a:off x="911424" y="5876636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baseline="30000" dirty="0">
                <a:solidFill>
                  <a:srgbClr val="000000"/>
                </a:solidFill>
                <a:latin typeface="Georgia" panose="02040502050405020303" pitchFamily="18" charset="0"/>
              </a:rPr>
              <a:t>2 </a:t>
            </a:r>
            <a:r>
              <a:rPr lang="nb-NO" sz="1200" dirty="0">
                <a:solidFill>
                  <a:srgbClr val="000000"/>
                </a:solidFill>
                <a:latin typeface="Georgia" panose="02040502050405020303" pitchFamily="18" charset="0"/>
              </a:rPr>
              <a:t>Berg (2021)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129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005BA6-7115-4C55-9149-825FE56A36CE}"/>
              </a:ext>
            </a:extLst>
          </p:cNvPr>
          <p:cNvSpPr txBox="1"/>
          <p:nvPr/>
        </p:nvSpPr>
        <p:spPr>
          <a:xfrm>
            <a:off x="247649" y="1290935"/>
            <a:ext cx="48006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3600">
                <a:solidFill>
                  <a:schemeClr val="accent1">
                    <a:lumMod val="50000"/>
                  </a:schemeClr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nb-NO" sz="2800" dirty="0"/>
              <a:t>Tverrfaglighet i undervisningen tvinger frem mer fokus på </a:t>
            </a:r>
            <a:r>
              <a:rPr lang="nb-NO" sz="2800" i="1" dirty="0"/>
              <a:t>hvorfor</a:t>
            </a:r>
            <a:r>
              <a:rPr lang="nb-NO" sz="2800" dirty="0"/>
              <a:t> enn hvordan.</a:t>
            </a:r>
          </a:p>
          <a:p>
            <a:pPr>
              <a:lnSpc>
                <a:spcPct val="100000"/>
              </a:lnSpc>
            </a:pPr>
            <a:endParaRPr lang="nb-NO" sz="800" dirty="0"/>
          </a:p>
          <a:p>
            <a:pPr>
              <a:lnSpc>
                <a:spcPct val="100000"/>
              </a:lnSpc>
            </a:pPr>
            <a:r>
              <a:rPr lang="nb-NO" sz="2800" dirty="0"/>
              <a:t>Det øker læringseffekten. 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CA3A1-3C26-45AD-A6F3-F5AB09BC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61" y="481309"/>
            <a:ext cx="6054390" cy="60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9FF28B-0D5E-480D-AA15-A3DFA1C5957F}"/>
              </a:ext>
            </a:extLst>
          </p:cNvPr>
          <p:cNvSpPr txBox="1"/>
          <p:nvPr/>
        </p:nvSpPr>
        <p:spPr>
          <a:xfrm>
            <a:off x="0" y="2425969"/>
            <a:ext cx="12192000" cy="100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nb-NO" sz="4400" dirty="0"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Bachelor i økonomi og administrasjon</a:t>
            </a:r>
            <a:endParaRPr lang="en-US" sz="4400" dirty="0">
              <a:effectLst/>
              <a:latin typeface="Calibri  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AD234387-95C8-4385-8618-97F6E9E05AEB}"/>
              </a:ext>
            </a:extLst>
          </p:cNvPr>
          <p:cNvSpPr/>
          <p:nvPr/>
        </p:nvSpPr>
        <p:spPr>
          <a:xfrm>
            <a:off x="5610225" y="2085975"/>
            <a:ext cx="2095500" cy="2057400"/>
          </a:xfrm>
          <a:prstGeom prst="mathMultiply">
            <a:avLst>
              <a:gd name="adj1" fmla="val 500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6204D2-B6F8-47FF-A27C-E7DC5668B78B}"/>
              </a:ext>
            </a:extLst>
          </p:cNvPr>
          <p:cNvSpPr/>
          <p:nvPr/>
        </p:nvSpPr>
        <p:spPr>
          <a:xfrm>
            <a:off x="0" y="0"/>
            <a:ext cx="6084000" cy="228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09B3E9-8A41-4D40-959D-3ACD265256E8}"/>
              </a:ext>
            </a:extLst>
          </p:cNvPr>
          <p:cNvSpPr/>
          <p:nvPr/>
        </p:nvSpPr>
        <p:spPr>
          <a:xfrm>
            <a:off x="6104092" y="0"/>
            <a:ext cx="6084000" cy="228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34DBEE-4D93-48F1-BDD7-C67BA9975DE8}"/>
              </a:ext>
            </a:extLst>
          </p:cNvPr>
          <p:cNvSpPr/>
          <p:nvPr/>
        </p:nvSpPr>
        <p:spPr>
          <a:xfrm>
            <a:off x="0" y="2283676"/>
            <a:ext cx="6084000" cy="228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A10673-3300-4F54-B8DB-DAF94458966C}"/>
              </a:ext>
            </a:extLst>
          </p:cNvPr>
          <p:cNvSpPr/>
          <p:nvPr/>
        </p:nvSpPr>
        <p:spPr>
          <a:xfrm>
            <a:off x="6104092" y="2293201"/>
            <a:ext cx="6084000" cy="2282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628D92-7B4E-4781-8D81-7B2BB7BDD978}"/>
              </a:ext>
            </a:extLst>
          </p:cNvPr>
          <p:cNvSpPr/>
          <p:nvPr/>
        </p:nvSpPr>
        <p:spPr>
          <a:xfrm>
            <a:off x="0" y="4575600"/>
            <a:ext cx="6084000" cy="228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50CC0B-B274-4516-A6FE-35EFC0330862}"/>
              </a:ext>
            </a:extLst>
          </p:cNvPr>
          <p:cNvSpPr/>
          <p:nvPr/>
        </p:nvSpPr>
        <p:spPr>
          <a:xfrm>
            <a:off x="6104092" y="4576877"/>
            <a:ext cx="6084000" cy="228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99EAFE-54DE-4925-94DC-B6A55E873129}"/>
              </a:ext>
            </a:extLst>
          </p:cNvPr>
          <p:cNvSpPr/>
          <p:nvPr/>
        </p:nvSpPr>
        <p:spPr>
          <a:xfrm>
            <a:off x="4767452" y="1367837"/>
            <a:ext cx="2699941" cy="3990975"/>
          </a:xfrm>
          <a:prstGeom prst="rect">
            <a:avLst/>
          </a:prstGeom>
          <a:solidFill>
            <a:srgbClr val="C1DF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8C562D-839C-49E2-BF31-589503CBFDC2}"/>
              </a:ext>
            </a:extLst>
          </p:cNvPr>
          <p:cNvSpPr/>
          <p:nvPr/>
        </p:nvSpPr>
        <p:spPr>
          <a:xfrm>
            <a:off x="4619802" y="3004926"/>
            <a:ext cx="2941792" cy="330072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Bedriftens interessenter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FAB6F0-8B7B-4915-A0BF-B4070B34E39C}"/>
              </a:ext>
            </a:extLst>
          </p:cNvPr>
          <p:cNvSpPr/>
          <p:nvPr/>
        </p:nvSpPr>
        <p:spPr>
          <a:xfrm>
            <a:off x="4619803" y="3528161"/>
            <a:ext cx="2941792" cy="330072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Aksjeselskapet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FADFA1-2C83-4310-932D-43CC1C0BBE78}"/>
              </a:ext>
            </a:extLst>
          </p:cNvPr>
          <p:cNvSpPr/>
          <p:nvPr/>
        </p:nvSpPr>
        <p:spPr>
          <a:xfrm>
            <a:off x="4619801" y="4051396"/>
            <a:ext cx="2961885" cy="330072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Verdi- og forsyningskjeden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7808AD-5197-4D00-B9CC-B29406B549C9}"/>
              </a:ext>
            </a:extLst>
          </p:cNvPr>
          <p:cNvSpPr txBox="1"/>
          <p:nvPr/>
        </p:nvSpPr>
        <p:spPr>
          <a:xfrm>
            <a:off x="4619801" y="4567985"/>
            <a:ext cx="2961885" cy="514738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  <a:defRPr sz="120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Bedriftens etiske ansvar og økonomiske motiver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EB52D-19E5-45EF-B1BD-2D856406A084}"/>
              </a:ext>
            </a:extLst>
          </p:cNvPr>
          <p:cNvSpPr/>
          <p:nvPr/>
        </p:nvSpPr>
        <p:spPr>
          <a:xfrm>
            <a:off x="4619802" y="2386142"/>
            <a:ext cx="2941792" cy="330072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Hvorfor har vi bedrifter?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07CA0D-32AB-469E-A570-DD060F401D1C}"/>
              </a:ext>
            </a:extLst>
          </p:cNvPr>
          <p:cNvSpPr/>
          <p:nvPr/>
        </p:nvSpPr>
        <p:spPr>
          <a:xfrm>
            <a:off x="7619088" y="532774"/>
            <a:ext cx="4558958" cy="330072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Balanselikningen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6129EB-E6C0-4534-B7FD-32781B46AF8D}"/>
              </a:ext>
            </a:extLst>
          </p:cNvPr>
          <p:cNvSpPr txBox="1"/>
          <p:nvPr/>
        </p:nvSpPr>
        <p:spPr>
          <a:xfrm>
            <a:off x="4892142" y="1444286"/>
            <a:ext cx="25752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i="0" u="none" strike="noStrike" baseline="0" dirty="0">
                <a:solidFill>
                  <a:srgbClr val="222221"/>
                </a:solidFill>
                <a:latin typeface="Whitney-Medium"/>
              </a:rPr>
              <a:t>Kapittel 1 Bedrifter</a:t>
            </a:r>
          </a:p>
          <a:p>
            <a:pPr algn="l"/>
            <a:r>
              <a:rPr lang="nb-NO" sz="1400" i="1" u="none" strike="noStrike" baseline="0" dirty="0">
                <a:solidFill>
                  <a:srgbClr val="222221"/>
                </a:solidFill>
                <a:latin typeface="Whitney-MediumItalic"/>
              </a:rPr>
              <a:t>Bakgrunn og kontekst</a:t>
            </a:r>
            <a:endParaRPr lang="nb-NO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5F6A3-6B4C-437B-B01E-84ED0A3352C2}"/>
              </a:ext>
            </a:extLst>
          </p:cNvPr>
          <p:cNvSpPr txBox="1"/>
          <p:nvPr/>
        </p:nvSpPr>
        <p:spPr>
          <a:xfrm>
            <a:off x="6164870" y="73208"/>
            <a:ext cx="1845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 u="none" strike="noStrike" baseline="0">
                <a:solidFill>
                  <a:srgbClr val="41723A"/>
                </a:solidFill>
                <a:latin typeface="Whitney-Bold"/>
              </a:defRPr>
            </a:lvl1pPr>
          </a:lstStyle>
          <a:p>
            <a:r>
              <a:rPr lang="nb-NO" dirty="0"/>
              <a:t>Kapittel 2 Finansregnskapet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127527-757D-46AE-8F9E-76DB51B7311F}"/>
              </a:ext>
            </a:extLst>
          </p:cNvPr>
          <p:cNvSpPr txBox="1"/>
          <p:nvPr/>
        </p:nvSpPr>
        <p:spPr>
          <a:xfrm>
            <a:off x="7629134" y="73182"/>
            <a:ext cx="4558958" cy="483960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  <a:defRPr sz="120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nb-NO" sz="1100" dirty="0"/>
              <a:t>De grunnleggende komponentene;                              resultat og balanse</a:t>
            </a:r>
            <a:endParaRPr lang="en-GB" sz="11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793A3A-E86A-4968-8ADA-38583E6CC024}"/>
              </a:ext>
            </a:extLst>
          </p:cNvPr>
          <p:cNvSpPr txBox="1"/>
          <p:nvPr/>
        </p:nvSpPr>
        <p:spPr>
          <a:xfrm>
            <a:off x="7609042" y="1161562"/>
            <a:ext cx="4579050" cy="314683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  <a:defRPr sz="120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nb-NO" sz="1100" dirty="0"/>
              <a:t>Utgifter, kostnader og utbetalinger – ikke det samme</a:t>
            </a:r>
            <a:endParaRPr lang="en-GB" sz="1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2687D9-FAA0-4ED4-AFAF-51F99F7B6CAE}"/>
              </a:ext>
            </a:extLst>
          </p:cNvPr>
          <p:cNvSpPr txBox="1"/>
          <p:nvPr/>
        </p:nvSpPr>
        <p:spPr>
          <a:xfrm>
            <a:off x="7609042" y="1524922"/>
            <a:ext cx="4579050" cy="314683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  <a:defRPr sz="120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nb-NO" sz="1100" dirty="0"/>
              <a:t>Driftskretsløpet og kontantstrømmer</a:t>
            </a:r>
            <a:endParaRPr lang="en-GB" sz="11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899E79-D919-4A98-ACED-A537FC82EECD}"/>
              </a:ext>
            </a:extLst>
          </p:cNvPr>
          <p:cNvSpPr txBox="1"/>
          <p:nvPr/>
        </p:nvSpPr>
        <p:spPr>
          <a:xfrm>
            <a:off x="7609042" y="1868777"/>
            <a:ext cx="4579050" cy="314683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  <a:defRPr sz="120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nb-NO" sz="1100" dirty="0"/>
              <a:t>Regnskapsanalyse og bærekraftsrapportering</a:t>
            </a:r>
            <a:endParaRPr lang="en-GB" sz="1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ECB0DC-FBC7-454C-9EBE-07F8A3257731}"/>
              </a:ext>
            </a:extLst>
          </p:cNvPr>
          <p:cNvSpPr txBox="1"/>
          <p:nvPr/>
        </p:nvSpPr>
        <p:spPr>
          <a:xfrm>
            <a:off x="7629134" y="803022"/>
            <a:ext cx="4579050" cy="314683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  <a:defRPr sz="120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nb-NO" sz="1100" dirty="0"/>
              <a:t>Egenkapital = Eiendeler - Gjeld</a:t>
            </a:r>
            <a:endParaRPr lang="en-GB" sz="11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B198A0-3E13-4539-AF77-11A0DF9F7A96}"/>
              </a:ext>
            </a:extLst>
          </p:cNvPr>
          <p:cNvSpPr txBox="1"/>
          <p:nvPr/>
        </p:nvSpPr>
        <p:spPr>
          <a:xfrm>
            <a:off x="7609042" y="2343563"/>
            <a:ext cx="4478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 u="none" strike="noStrike" baseline="0">
                <a:solidFill>
                  <a:srgbClr val="41723A"/>
                </a:solidFill>
                <a:latin typeface="Whitney-Bold"/>
              </a:defRPr>
            </a:lvl1pPr>
          </a:lstStyle>
          <a:p>
            <a:r>
              <a:rPr lang="nb-NO" dirty="0"/>
              <a:t>Kapittel 3 Økonomi- og virksomhetsstyring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5A3CE9-1003-4EB5-9E20-17ED35E7018F}"/>
              </a:ext>
            </a:extLst>
          </p:cNvPr>
          <p:cNvSpPr txBox="1"/>
          <p:nvPr/>
        </p:nvSpPr>
        <p:spPr>
          <a:xfrm>
            <a:off x="7443334" y="2761171"/>
            <a:ext cx="4886407" cy="1790728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  <a:defRPr sz="110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nb-NO" dirty="0"/>
              <a:t>Om produktivitet og effektivitet </a:t>
            </a:r>
          </a:p>
          <a:p>
            <a:pPr>
              <a:lnSpc>
                <a:spcPct val="200000"/>
              </a:lnSpc>
            </a:pPr>
            <a:r>
              <a:rPr lang="nb-NO" dirty="0"/>
              <a:t>Bedriftens styringssløyfe </a:t>
            </a:r>
          </a:p>
          <a:p>
            <a:pPr>
              <a:lnSpc>
                <a:spcPct val="200000"/>
              </a:lnSpc>
            </a:pPr>
            <a:r>
              <a:rPr lang="nb-NO" dirty="0"/>
              <a:t>Alternativkostnad, sunk cost, faste- og variable kostnader </a:t>
            </a:r>
          </a:p>
          <a:p>
            <a:pPr>
              <a:lnSpc>
                <a:spcPct val="200000"/>
              </a:lnSpc>
            </a:pPr>
            <a:r>
              <a:rPr lang="nb-NO" dirty="0"/>
              <a:t>«Knekkpunktsanalyse»</a:t>
            </a:r>
          </a:p>
          <a:p>
            <a:pPr>
              <a:lnSpc>
                <a:spcPct val="200000"/>
              </a:lnSpc>
            </a:pPr>
            <a:r>
              <a:rPr lang="nb-NO" dirty="0"/>
              <a:t>Bærekraftsresultat og triple bottom line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CD89D9-F4E9-47E4-8C2C-D72C9554925E}"/>
              </a:ext>
            </a:extLst>
          </p:cNvPr>
          <p:cNvSpPr txBox="1"/>
          <p:nvPr/>
        </p:nvSpPr>
        <p:spPr>
          <a:xfrm>
            <a:off x="7609042" y="4632957"/>
            <a:ext cx="4373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 u="none" strike="noStrike" baseline="0">
                <a:solidFill>
                  <a:srgbClr val="41723A"/>
                </a:solidFill>
                <a:latin typeface="Whitney-Bold"/>
              </a:defRPr>
            </a:lvl1pPr>
          </a:lstStyle>
          <a:p>
            <a:r>
              <a:rPr lang="nb-NO" dirty="0"/>
              <a:t>Kapittel 4 Finansiering og investering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3A66DF-87D9-44E8-8623-D2F6E8161946}"/>
              </a:ext>
            </a:extLst>
          </p:cNvPr>
          <p:cNvSpPr txBox="1"/>
          <p:nvPr/>
        </p:nvSpPr>
        <p:spPr>
          <a:xfrm>
            <a:off x="6724650" y="5030670"/>
            <a:ext cx="5676900" cy="1790728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  <a:defRPr sz="110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nb-NO" dirty="0"/>
              <a:t>Finansieringskilder</a:t>
            </a:r>
          </a:p>
          <a:p>
            <a:pPr>
              <a:lnSpc>
                <a:spcPct val="200000"/>
              </a:lnSpc>
            </a:pPr>
            <a:r>
              <a:rPr lang="nb-NO" dirty="0"/>
              <a:t>Aksjebørsen</a:t>
            </a:r>
          </a:p>
          <a:p>
            <a:pPr>
              <a:lnSpc>
                <a:spcPct val="200000"/>
              </a:lnSpc>
            </a:pPr>
            <a:r>
              <a:rPr lang="nb-NO" dirty="0"/>
              <a:t>Renteregning, avkastningskrav og investeringsanalyse</a:t>
            </a:r>
          </a:p>
          <a:p>
            <a:pPr>
              <a:lnSpc>
                <a:spcPct val="200000"/>
              </a:lnSpc>
            </a:pPr>
            <a:r>
              <a:rPr lang="nb-NO" dirty="0"/>
              <a:t>Risikostyring</a:t>
            </a:r>
          </a:p>
          <a:p>
            <a:pPr>
              <a:lnSpc>
                <a:spcPct val="200000"/>
              </a:lnSpc>
            </a:pPr>
            <a:r>
              <a:rPr lang="nb-NO" dirty="0"/>
              <a:t>Bærekraftig finans – environmental, social and governance (ESG)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1D15E6-EB2A-4996-97C7-6927788AFFB9}"/>
              </a:ext>
            </a:extLst>
          </p:cNvPr>
          <p:cNvSpPr txBox="1"/>
          <p:nvPr/>
        </p:nvSpPr>
        <p:spPr>
          <a:xfrm>
            <a:off x="108291" y="4640771"/>
            <a:ext cx="6343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i="0" u="none" strike="noStrike" baseline="0" dirty="0">
                <a:solidFill>
                  <a:srgbClr val="41723A"/>
                </a:solidFill>
                <a:latin typeface="Whitney-Bold"/>
              </a:rPr>
              <a:t>Kapittel 5  Foretaksstrategi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EA166A-A04A-4EB0-BEA3-0E734C320984}"/>
              </a:ext>
            </a:extLst>
          </p:cNvPr>
          <p:cNvSpPr txBox="1"/>
          <p:nvPr/>
        </p:nvSpPr>
        <p:spPr>
          <a:xfrm>
            <a:off x="103280" y="5028256"/>
            <a:ext cx="4940809" cy="1790728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  <a:defRPr sz="110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nb-NO" dirty="0"/>
              <a:t>Forretningsplan</a:t>
            </a:r>
          </a:p>
          <a:p>
            <a:pPr>
              <a:lnSpc>
                <a:spcPct val="200000"/>
              </a:lnSpc>
            </a:pPr>
            <a:r>
              <a:rPr lang="nb-NO" dirty="0"/>
              <a:t>Strategisk analyseverktøy (SWOT, PESTEL, BCG)</a:t>
            </a:r>
          </a:p>
          <a:p>
            <a:pPr>
              <a:lnSpc>
                <a:spcPct val="200000"/>
              </a:lnSpc>
            </a:pPr>
            <a:r>
              <a:rPr lang="nb-NO" dirty="0"/>
              <a:t>Konkurrent- og bransjeanalyse</a:t>
            </a:r>
          </a:p>
          <a:p>
            <a:pPr>
              <a:lnSpc>
                <a:spcPct val="200000"/>
              </a:lnSpc>
            </a:pPr>
            <a:r>
              <a:rPr lang="nb-NO" dirty="0"/>
              <a:t>Strategiske alternativer – allianser, fusjoner og oppkjøp Samfunnsansvar som forretningsstrategi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EA8858-20A3-488A-BCF4-D29954647330}"/>
              </a:ext>
            </a:extLst>
          </p:cNvPr>
          <p:cNvSpPr txBox="1"/>
          <p:nvPr/>
        </p:nvSpPr>
        <p:spPr>
          <a:xfrm>
            <a:off x="104637" y="2528484"/>
            <a:ext cx="6343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i="0" u="none" strike="noStrike" baseline="0" dirty="0">
                <a:solidFill>
                  <a:srgbClr val="41723A"/>
                </a:solidFill>
                <a:latin typeface="Whitney-Bold"/>
              </a:rPr>
              <a:t>Kapittel 6  Markedsføring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75477E-ADE9-4D95-B2C4-F8195CAE02B8}"/>
              </a:ext>
            </a:extLst>
          </p:cNvPr>
          <p:cNvSpPr txBox="1"/>
          <p:nvPr/>
        </p:nvSpPr>
        <p:spPr>
          <a:xfrm>
            <a:off x="42145" y="2839722"/>
            <a:ext cx="4814900" cy="1452174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  <a:defRPr sz="110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nb-NO" dirty="0"/>
              <a:t>Segmentering</a:t>
            </a:r>
          </a:p>
          <a:p>
            <a:pPr>
              <a:lnSpc>
                <a:spcPct val="200000"/>
              </a:lnSpc>
            </a:pPr>
            <a:r>
              <a:rPr lang="nb-NO" dirty="0"/>
              <a:t>De [4] P-ene</a:t>
            </a:r>
          </a:p>
          <a:p>
            <a:pPr>
              <a:lnSpc>
                <a:spcPct val="200000"/>
              </a:lnSpc>
            </a:pPr>
            <a:r>
              <a:rPr lang="nb-NO" dirty="0"/>
              <a:t>Merkevarebygging</a:t>
            </a:r>
          </a:p>
          <a:p>
            <a:pPr>
              <a:lnSpc>
                <a:spcPct val="200000"/>
              </a:lnSpc>
            </a:pPr>
            <a:r>
              <a:rPr lang="nb-NO" dirty="0"/>
              <a:t>Grønnvasking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92D8F55-FE73-45F5-8C66-0243A4A2FCBB}"/>
              </a:ext>
            </a:extLst>
          </p:cNvPr>
          <p:cNvSpPr txBox="1"/>
          <p:nvPr/>
        </p:nvSpPr>
        <p:spPr>
          <a:xfrm>
            <a:off x="104637" y="144971"/>
            <a:ext cx="6343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800" b="1" i="0" u="none" strike="noStrike" baseline="0" dirty="0">
                <a:solidFill>
                  <a:srgbClr val="41723A"/>
                </a:solidFill>
                <a:latin typeface="Whitney-Bold"/>
              </a:rPr>
              <a:t>Kapittel 7  Organisasjon og ledelse</a:t>
            </a:r>
            <a:endParaRPr lang="nb-NO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49F2E3-3DB9-4840-B7E0-0AAE705908E3}"/>
              </a:ext>
            </a:extLst>
          </p:cNvPr>
          <p:cNvSpPr txBox="1"/>
          <p:nvPr/>
        </p:nvSpPr>
        <p:spPr>
          <a:xfrm>
            <a:off x="42145" y="431039"/>
            <a:ext cx="4940809" cy="1790728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  <a:defRPr sz="110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nb-NO" dirty="0"/>
              <a:t>Organisasjonsteori</a:t>
            </a:r>
          </a:p>
          <a:p>
            <a:pPr>
              <a:lnSpc>
                <a:spcPct val="200000"/>
              </a:lnSpc>
            </a:pPr>
            <a:r>
              <a:rPr lang="nb-NO" dirty="0"/>
              <a:t>Organisasjonspsykologi</a:t>
            </a:r>
          </a:p>
          <a:p>
            <a:pPr>
              <a:lnSpc>
                <a:spcPct val="200000"/>
              </a:lnSpc>
            </a:pPr>
            <a:r>
              <a:rPr lang="nb-NO" dirty="0"/>
              <a:t>Organisasjonsdesign – bedriftens overordnede struktur</a:t>
            </a:r>
          </a:p>
          <a:p>
            <a:pPr>
              <a:lnSpc>
                <a:spcPct val="200000"/>
              </a:lnSpc>
            </a:pPr>
            <a:r>
              <a:rPr lang="nb-NO" dirty="0"/>
              <a:t>Ledelse</a:t>
            </a:r>
          </a:p>
          <a:p>
            <a:pPr>
              <a:lnSpc>
                <a:spcPct val="200000"/>
              </a:lnSpc>
            </a:pPr>
            <a:r>
              <a:rPr lang="nb-NO" dirty="0"/>
              <a:t>Organisasjonskultur (også på tvers av landegrenser)</a:t>
            </a:r>
          </a:p>
        </p:txBody>
      </p:sp>
    </p:spTree>
    <p:extLst>
      <p:ext uri="{BB962C8B-B14F-4D97-AF65-F5344CB8AC3E}">
        <p14:creationId xmlns:p14="http://schemas.microsoft.com/office/powerpoint/2010/main" val="123068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EE0A7859-B147-483E-B4A1-BEA073B6B9E1}"/>
              </a:ext>
            </a:extLst>
          </p:cNvPr>
          <p:cNvSpPr/>
          <p:nvPr/>
        </p:nvSpPr>
        <p:spPr>
          <a:xfrm>
            <a:off x="0" y="4571034"/>
            <a:ext cx="6084000" cy="228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204D2-B6F8-47FF-A27C-E7DC5668B78B}"/>
              </a:ext>
            </a:extLst>
          </p:cNvPr>
          <p:cNvSpPr/>
          <p:nvPr/>
        </p:nvSpPr>
        <p:spPr>
          <a:xfrm>
            <a:off x="0" y="0"/>
            <a:ext cx="6084000" cy="228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09B3E9-8A41-4D40-959D-3ACD265256E8}"/>
              </a:ext>
            </a:extLst>
          </p:cNvPr>
          <p:cNvSpPr/>
          <p:nvPr/>
        </p:nvSpPr>
        <p:spPr>
          <a:xfrm>
            <a:off x="6104092" y="0"/>
            <a:ext cx="6084000" cy="228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34DBEE-4D93-48F1-BDD7-C67BA9975DE8}"/>
              </a:ext>
            </a:extLst>
          </p:cNvPr>
          <p:cNvSpPr/>
          <p:nvPr/>
        </p:nvSpPr>
        <p:spPr>
          <a:xfrm>
            <a:off x="0" y="2283676"/>
            <a:ext cx="6084000" cy="228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A10673-3300-4F54-B8DB-DAF94458966C}"/>
              </a:ext>
            </a:extLst>
          </p:cNvPr>
          <p:cNvSpPr/>
          <p:nvPr/>
        </p:nvSpPr>
        <p:spPr>
          <a:xfrm>
            <a:off x="6104092" y="2293201"/>
            <a:ext cx="6084000" cy="2282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50CC0B-B274-4516-A6FE-35EFC0330862}"/>
              </a:ext>
            </a:extLst>
          </p:cNvPr>
          <p:cNvSpPr/>
          <p:nvPr/>
        </p:nvSpPr>
        <p:spPr>
          <a:xfrm>
            <a:off x="6104092" y="4576877"/>
            <a:ext cx="6084000" cy="228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99EAFE-54DE-4925-94DC-B6A55E873129}"/>
              </a:ext>
            </a:extLst>
          </p:cNvPr>
          <p:cNvSpPr/>
          <p:nvPr/>
        </p:nvSpPr>
        <p:spPr>
          <a:xfrm>
            <a:off x="4767452" y="1367837"/>
            <a:ext cx="2699941" cy="3990975"/>
          </a:xfrm>
          <a:prstGeom prst="rect">
            <a:avLst/>
          </a:prstGeom>
          <a:solidFill>
            <a:srgbClr val="C1DF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EB52D-19E5-45EF-B1BD-2D856406A084}"/>
              </a:ext>
            </a:extLst>
          </p:cNvPr>
          <p:cNvSpPr/>
          <p:nvPr/>
        </p:nvSpPr>
        <p:spPr>
          <a:xfrm>
            <a:off x="4619802" y="2386142"/>
            <a:ext cx="2941792" cy="699404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Bedriftsøkonomiske sammenhenger</a:t>
            </a:r>
          </a:p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stp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6129EB-E6C0-4534-B7FD-32781B46AF8D}"/>
              </a:ext>
            </a:extLst>
          </p:cNvPr>
          <p:cNvSpPr txBox="1"/>
          <p:nvPr/>
        </p:nvSpPr>
        <p:spPr>
          <a:xfrm>
            <a:off x="4767452" y="1653706"/>
            <a:ext cx="2699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000" i="0" u="none" strike="noStrike" baseline="0" dirty="0">
                <a:solidFill>
                  <a:srgbClr val="222221"/>
                </a:solidFill>
                <a:latin typeface="Whitney-Medium"/>
              </a:rPr>
              <a:t>Høsten 2022</a:t>
            </a:r>
            <a:endParaRPr lang="nb-NO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39F04E-C577-4B8F-B1C5-4D292F510182}"/>
              </a:ext>
            </a:extLst>
          </p:cNvPr>
          <p:cNvSpPr txBox="1"/>
          <p:nvPr/>
        </p:nvSpPr>
        <p:spPr>
          <a:xfrm>
            <a:off x="6104092" y="160437"/>
            <a:ext cx="6087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000" i="0" u="none" strike="noStrike" baseline="0" dirty="0">
                <a:solidFill>
                  <a:srgbClr val="222221"/>
                </a:solidFill>
                <a:latin typeface="Whitney-Medium"/>
              </a:rPr>
              <a:t>Våren 2023</a:t>
            </a:r>
            <a:endParaRPr lang="nb-NO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BCF87CA-EDC6-4A26-829A-3CAD058E5946}"/>
              </a:ext>
            </a:extLst>
          </p:cNvPr>
          <p:cNvSpPr/>
          <p:nvPr/>
        </p:nvSpPr>
        <p:spPr>
          <a:xfrm>
            <a:off x="7675196" y="626999"/>
            <a:ext cx="2941792" cy="699404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Finansregnskap og regnskapsanalyse</a:t>
            </a:r>
          </a:p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stp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8B0670-A7ED-416B-B946-8E5C0F4D3704}"/>
              </a:ext>
            </a:extLst>
          </p:cNvPr>
          <p:cNvSpPr txBox="1"/>
          <p:nvPr/>
        </p:nvSpPr>
        <p:spPr>
          <a:xfrm>
            <a:off x="6812747" y="2597055"/>
            <a:ext cx="4714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000" i="0" u="none" strike="noStrike" baseline="0" dirty="0">
                <a:solidFill>
                  <a:srgbClr val="222221"/>
                </a:solidFill>
                <a:latin typeface="Whitney-Medium"/>
              </a:rPr>
              <a:t>Våren 2024</a:t>
            </a:r>
            <a:endParaRPr lang="nb-NO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704B40-590B-4E7A-B76B-3EF5712C7908}"/>
              </a:ext>
            </a:extLst>
          </p:cNvPr>
          <p:cNvSpPr/>
          <p:nvPr/>
        </p:nvSpPr>
        <p:spPr>
          <a:xfrm>
            <a:off x="7841654" y="3041091"/>
            <a:ext cx="2699941" cy="699404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Økonomi- og virksomhetsstyring</a:t>
            </a:r>
          </a:p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stp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F5FA34-936C-43D0-8CEB-B885B00A150D}"/>
              </a:ext>
            </a:extLst>
          </p:cNvPr>
          <p:cNvSpPr txBox="1"/>
          <p:nvPr/>
        </p:nvSpPr>
        <p:spPr>
          <a:xfrm>
            <a:off x="6120277" y="4750129"/>
            <a:ext cx="6087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000" i="0" u="none" strike="noStrike" baseline="0" dirty="0">
                <a:solidFill>
                  <a:srgbClr val="222221"/>
                </a:solidFill>
                <a:latin typeface="Whitney-Medium"/>
              </a:rPr>
              <a:t>Høsten 2023</a:t>
            </a:r>
            <a:endParaRPr lang="nb-NO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EEFCC2-4845-4AB5-9F2B-9E53B6220F5E}"/>
              </a:ext>
            </a:extLst>
          </p:cNvPr>
          <p:cNvSpPr/>
          <p:nvPr/>
        </p:nvSpPr>
        <p:spPr>
          <a:xfrm>
            <a:off x="8010525" y="5216691"/>
            <a:ext cx="2362200" cy="699404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Finansiering og investering</a:t>
            </a:r>
          </a:p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stp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65A949-EF13-4361-AB0B-0FDD56FD095B}"/>
              </a:ext>
            </a:extLst>
          </p:cNvPr>
          <p:cNvSpPr txBox="1"/>
          <p:nvPr/>
        </p:nvSpPr>
        <p:spPr>
          <a:xfrm>
            <a:off x="-3907" y="4699830"/>
            <a:ext cx="6087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000" i="0" u="none" strike="noStrike" baseline="0" dirty="0">
                <a:solidFill>
                  <a:srgbClr val="222221"/>
                </a:solidFill>
                <a:latin typeface="Whitney-Medium"/>
              </a:rPr>
              <a:t>Høsten 2024</a:t>
            </a:r>
            <a:endParaRPr lang="nb-NO" sz="14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19D9DD8-9C94-4415-BFAD-565EF6ED3122}"/>
              </a:ext>
            </a:extLst>
          </p:cNvPr>
          <p:cNvSpPr/>
          <p:nvPr/>
        </p:nvSpPr>
        <p:spPr>
          <a:xfrm>
            <a:off x="1567197" y="5166392"/>
            <a:ext cx="2941792" cy="514738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Foretaksstrategi</a:t>
            </a:r>
          </a:p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stp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AFD197-BF8F-4760-95AE-781B44A1F83D}"/>
              </a:ext>
            </a:extLst>
          </p:cNvPr>
          <p:cNvSpPr txBox="1"/>
          <p:nvPr/>
        </p:nvSpPr>
        <p:spPr>
          <a:xfrm>
            <a:off x="-20093" y="2530453"/>
            <a:ext cx="6140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000" i="0" u="none" strike="noStrike" baseline="0" dirty="0">
                <a:solidFill>
                  <a:srgbClr val="222221"/>
                </a:solidFill>
                <a:latin typeface="Whitney-Medium"/>
              </a:rPr>
              <a:t>Våren 2023</a:t>
            </a:r>
            <a:endParaRPr lang="nb-NO" sz="1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4F190D-F309-43D1-A3BC-BA7AA6CC094D}"/>
              </a:ext>
            </a:extLst>
          </p:cNvPr>
          <p:cNvSpPr/>
          <p:nvPr/>
        </p:nvSpPr>
        <p:spPr>
          <a:xfrm>
            <a:off x="1579195" y="2946336"/>
            <a:ext cx="2941792" cy="514738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Marketing</a:t>
            </a:r>
          </a:p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stp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DB78B9-51BC-491C-ADBF-C85F536E1AA2}"/>
              </a:ext>
            </a:extLst>
          </p:cNvPr>
          <p:cNvSpPr txBox="1"/>
          <p:nvPr/>
        </p:nvSpPr>
        <p:spPr>
          <a:xfrm>
            <a:off x="-56369" y="243817"/>
            <a:ext cx="6140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solidFill>
                  <a:srgbClr val="222221"/>
                </a:solidFill>
                <a:latin typeface="Whitney-Medium"/>
              </a:rPr>
              <a:t>Januar</a:t>
            </a:r>
            <a:r>
              <a:rPr lang="nb-NO" sz="2000" i="0" u="none" strike="noStrike" baseline="0" dirty="0">
                <a:solidFill>
                  <a:srgbClr val="222221"/>
                </a:solidFill>
                <a:latin typeface="Whitney-Medium"/>
              </a:rPr>
              <a:t> 2023</a:t>
            </a:r>
            <a:endParaRPr lang="nb-NO" sz="14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ABCC25-58F4-4222-B864-7D30CF22CB50}"/>
              </a:ext>
            </a:extLst>
          </p:cNvPr>
          <p:cNvSpPr/>
          <p:nvPr/>
        </p:nvSpPr>
        <p:spPr>
          <a:xfrm>
            <a:off x="1579195" y="623100"/>
            <a:ext cx="2941792" cy="514738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Organisasjonsteori</a:t>
            </a:r>
          </a:p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stp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35D594-8A06-4B98-B8B7-33136ADDCE70}"/>
              </a:ext>
            </a:extLst>
          </p:cNvPr>
          <p:cNvSpPr txBox="1"/>
          <p:nvPr/>
        </p:nvSpPr>
        <p:spPr>
          <a:xfrm>
            <a:off x="-68367" y="1235409"/>
            <a:ext cx="6140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solidFill>
                  <a:srgbClr val="222221"/>
                </a:solidFill>
                <a:latin typeface="Whitney-Medium"/>
              </a:rPr>
              <a:t>August</a:t>
            </a:r>
            <a:r>
              <a:rPr lang="nb-NO" sz="2000" i="0" u="none" strike="noStrike" baseline="0" dirty="0">
                <a:solidFill>
                  <a:srgbClr val="222221"/>
                </a:solidFill>
                <a:latin typeface="Whitney-Medium"/>
              </a:rPr>
              <a:t> 2024</a:t>
            </a:r>
            <a:endParaRPr lang="nb-NO" sz="14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0ECAB7-D8D3-49D0-BA9F-C93822A38FDD}"/>
              </a:ext>
            </a:extLst>
          </p:cNvPr>
          <p:cNvSpPr/>
          <p:nvPr/>
        </p:nvSpPr>
        <p:spPr>
          <a:xfrm>
            <a:off x="1567197" y="1614692"/>
            <a:ext cx="2941792" cy="514738"/>
          </a:xfrm>
          <a:prstGeom prst="rect">
            <a:avLst/>
          </a:prstGeom>
        </p:spPr>
        <p:txBody>
          <a:bodyPr wrap="square" lIns="108000" tIns="72000" rIns="108000" bIns="72000">
            <a:spAutoFit/>
          </a:bodyPr>
          <a:lstStyle/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Organisasjonspsykologi</a:t>
            </a:r>
          </a:p>
          <a:p>
            <a:pPr algn="ctr">
              <a:spcAft>
                <a:spcPts val="0"/>
              </a:spcAft>
              <a:tabLst>
                <a:tab pos="215900" algn="l"/>
                <a:tab pos="431800" algn="l"/>
                <a:tab pos="647700" algn="l"/>
                <a:tab pos="864235" algn="l"/>
                <a:tab pos="1296035" algn="l"/>
                <a:tab pos="1511935" algn="l"/>
                <a:tab pos="1727835" algn="l"/>
                <a:tab pos="1943735" algn="l"/>
                <a:tab pos="2376170" algn="l"/>
                <a:tab pos="2592070" algn="l"/>
                <a:tab pos="2807970" algn="l"/>
                <a:tab pos="3023870" algn="l"/>
                <a:tab pos="3239770" algn="l"/>
                <a:tab pos="3456305" algn="l"/>
                <a:tab pos="3672205" algn="l"/>
                <a:tab pos="3888105" algn="l"/>
                <a:tab pos="4104005" algn="l"/>
                <a:tab pos="4319905" algn="l"/>
                <a:tab pos="4535805" algn="l"/>
                <a:tab pos="4751705" algn="l"/>
                <a:tab pos="4968240" algn="l"/>
              </a:tabLst>
            </a:pPr>
            <a:r>
              <a:rPr lang="nb-NO" sz="12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stp</a:t>
            </a:r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129EA81B-77F0-CB51-858F-4484DB3438AB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8C6AA258-8661-C1B0-25AE-BC90C8B066A9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9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47" grpId="0"/>
      <p:bldP spid="50" grpId="0"/>
      <p:bldP spid="57" grpId="0"/>
      <p:bldP spid="63" grpId="0"/>
      <p:bldP spid="65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D04241B6A2C49AEC0829EF2CEDC39" ma:contentTypeVersion="13" ma:contentTypeDescription="Create a new document." ma:contentTypeScope="" ma:versionID="5ad66e5aa1a913266c0a57961daaf30d">
  <xsd:schema xmlns:xsd="http://www.w3.org/2001/XMLSchema" xmlns:xs="http://www.w3.org/2001/XMLSchema" xmlns:p="http://schemas.microsoft.com/office/2006/metadata/properties" xmlns:ns3="44bfa961-d78b-447a-878e-35665a8e91da" xmlns:ns4="798669ef-5b93-4279-81b9-857416755ccd" targetNamespace="http://schemas.microsoft.com/office/2006/metadata/properties" ma:root="true" ma:fieldsID="fcb947eb79d02d64013818fd7b672b1b" ns3:_="" ns4:_="">
    <xsd:import namespace="44bfa961-d78b-447a-878e-35665a8e91da"/>
    <xsd:import namespace="798669ef-5b93-4279-81b9-857416755c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a961-d78b-447a-878e-35665a8e9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669ef-5b93-4279-81b9-857416755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68FAF5-4742-48A4-8732-20D0121F1250}">
  <ds:schemaRefs>
    <ds:schemaRef ds:uri="798669ef-5b93-4279-81b9-857416755ccd"/>
    <ds:schemaRef ds:uri="44bfa961-d78b-447a-878e-35665a8e91da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A239D5-2D85-4CD5-B070-0B4FAC9BC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5EF68D-BF86-49A6-A158-B69A2762E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fa961-d78b-447a-878e-35665a8e91da"/>
    <ds:schemaRef ds:uri="798669ef-5b93-4279-81b9-857416755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2074</Words>
  <Application>Microsoft Office PowerPoint</Application>
  <PresentationFormat>Widescreen</PresentationFormat>
  <Paragraphs>521</Paragraphs>
  <Slides>32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16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49" baseType="lpstr">
      <vt:lpstr>Arial</vt:lpstr>
      <vt:lpstr>Arial Black</vt:lpstr>
      <vt:lpstr>Calibri</vt:lpstr>
      <vt:lpstr>Calibri </vt:lpstr>
      <vt:lpstr>Calibri  </vt:lpstr>
      <vt:lpstr>Calibri   </vt:lpstr>
      <vt:lpstr>Calibri Light</vt:lpstr>
      <vt:lpstr>Circular</vt:lpstr>
      <vt:lpstr>Georgia</vt:lpstr>
      <vt:lpstr>Minion pro</vt:lpstr>
      <vt:lpstr>Minion pro</vt:lpstr>
      <vt:lpstr>Robot</vt:lpstr>
      <vt:lpstr>Times New Roman</vt:lpstr>
      <vt:lpstr>Whitney-Bold</vt:lpstr>
      <vt:lpstr>Whitney-Medium</vt:lpstr>
      <vt:lpstr>Whitney-MediumItalic</vt:lpstr>
      <vt:lpstr>Office Theme</vt:lpstr>
      <vt:lpstr>BUS101_Bedriftsøkonomiske sammenhenger</vt:lpstr>
      <vt:lpstr>Dagens agenda</vt:lpstr>
      <vt:lpstr>PowerPoint-presentasjon</vt:lpstr>
      <vt:lpstr>Så hvorfor BUS101?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BUS101; Besøk Canvas-rommet jevnlig!</vt:lpstr>
      <vt:lpstr>Ting henger sammen…</vt:lpstr>
      <vt:lpstr>Læreboka</vt:lpstr>
      <vt:lpstr>Arbeidskrav</vt:lpstr>
      <vt:lpstr>Øvingsgrupper onsdager og torsdager</vt:lpstr>
      <vt:lpstr>Vurdering / eksamen</vt:lpstr>
      <vt:lpstr>BUS101 – Bedriftsøkonomiske sammenhenger; undervisningsplan, høsten 2022</vt:lpstr>
      <vt:lpstr>BUS101 – Bedriftsøkonomiske sammenhenger; undervisningsplan, høsten 2022</vt:lpstr>
      <vt:lpstr>BUS101 – Bedriftsøkonomiske sammenhenger; undervisningsplan, høsten 2022</vt:lpstr>
      <vt:lpstr>BUS101 – Bedriftsøkonomiske sammenhenger; undervisningsplan, høsten 2022</vt:lpstr>
      <vt:lpstr>PowerPoint-presentasjon</vt:lpstr>
      <vt:lpstr>PowerPoint-presentasjon</vt:lpstr>
      <vt:lpstr>PowerPoint-presentasjon</vt:lpstr>
      <vt:lpstr>PowerPoint-presentasjon</vt:lpstr>
      <vt:lpstr>Bedriftsøkonomi og eksterne omgivelser</vt:lpstr>
      <vt:lpstr>PowerPoint-presentasjon</vt:lpstr>
      <vt:lpstr>Om matematikk (… MATH100)</vt:lpstr>
      <vt:lpstr>PowerPoint-presentasjon</vt:lpstr>
      <vt:lpstr>Viktige læringsmål</vt:lpstr>
      <vt:lpstr>PowerPoint-presentasjon</vt:lpstr>
      <vt:lpstr>Takk for i dag!</vt:lpstr>
      <vt:lpstr>Grensesnitt mot mikro-økonomi</vt:lpstr>
      <vt:lpstr>Grensesnitt mot makro-økonomi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Stig Aleksander Aune</dc:creator>
  <cp:lastModifiedBy>Christopher Johansen</cp:lastModifiedBy>
  <cp:revision>7</cp:revision>
  <cp:lastPrinted>2022-08-15T12:13:30Z</cp:lastPrinted>
  <dcterms:created xsi:type="dcterms:W3CDTF">2020-04-25T06:19:07Z</dcterms:created>
  <dcterms:modified xsi:type="dcterms:W3CDTF">2023-02-16T13:20:37Z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stig.aleksander.aune@nmbu.no</vt:lpwstr>
  </property>
  <property fmtid="{D5CDD505-2E9C-101B-9397-08002B2CF9AE}" pid="5" name="MSIP_Label_d0484126-3486-41a9-802e-7f1e2277276c_SetDate">
    <vt:lpwstr>2020-04-25T06:19:18.4304237Z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ActionId">
    <vt:lpwstr>5e58fc8d-5d14-4628-851d-39773e01b1eb</vt:lpwstr>
  </property>
  <property fmtid="{D5CDD505-2E9C-101B-9397-08002B2CF9AE}" pid="9" name="MSIP_Label_d0484126-3486-41a9-802e-7f1e2277276c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ContentTypeId">
    <vt:lpwstr>0x010100934D04241B6A2C49AEC0829EF2CEDC39</vt:lpwstr>
  </property>
</Properties>
</file>